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17"/>
  </p:notesMasterIdLst>
  <p:sldIdLst>
    <p:sldId id="256" r:id="rId2"/>
    <p:sldId id="311" r:id="rId3"/>
    <p:sldId id="270" r:id="rId4"/>
    <p:sldId id="312" r:id="rId5"/>
    <p:sldId id="314" r:id="rId6"/>
    <p:sldId id="262" r:id="rId7"/>
    <p:sldId id="324" r:id="rId8"/>
    <p:sldId id="325" r:id="rId9"/>
    <p:sldId id="326" r:id="rId10"/>
    <p:sldId id="327" r:id="rId11"/>
    <p:sldId id="328" r:id="rId12"/>
    <p:sldId id="329" r:id="rId13"/>
    <p:sldId id="330" r:id="rId14"/>
    <p:sldId id="331" r:id="rId15"/>
    <p:sldId id="300" r:id="rId16"/>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09" autoAdjust="0"/>
    <p:restoredTop sz="94660"/>
  </p:normalViewPr>
  <p:slideViewPr>
    <p:cSldViewPr>
      <p:cViewPr varScale="1">
        <p:scale>
          <a:sx n="82" d="100"/>
          <a:sy n="82" d="100"/>
        </p:scale>
        <p:origin x="922"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ata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CED005-FB63-4B58-B4EC-A896616A0AF5}" type="doc">
      <dgm:prSet loTypeId="urn:microsoft.com/office/officeart/2008/layout/PictureStrips" loCatId="list" qsTypeId="urn:microsoft.com/office/officeart/2005/8/quickstyle/simple1" qsCatId="simple" csTypeId="urn:microsoft.com/office/officeart/2005/8/colors/accent1_2" csCatId="accent1" phldr="1"/>
      <dgm:spPr/>
      <dgm:t>
        <a:bodyPr/>
        <a:lstStyle/>
        <a:p>
          <a:endParaRPr lang="tr-TR"/>
        </a:p>
      </dgm:t>
    </dgm:pt>
    <dgm:pt modelId="{AFDB2F3D-1F7D-4571-BF3D-4EFFDC5CE9D9}">
      <dgm:prSet phldrT="[Metin]"/>
      <dgm:spPr/>
      <dgm:t>
        <a:bodyPr/>
        <a:lstStyle/>
        <a:p>
          <a:r>
            <a:rPr lang="tr-TR" dirty="0" smtClean="0"/>
            <a:t>9903 Sayılı Yatırımlarda Devlet Yardımları Hakkında Karar</a:t>
          </a:r>
          <a:endParaRPr lang="tr-TR" dirty="0"/>
        </a:p>
      </dgm:t>
    </dgm:pt>
    <dgm:pt modelId="{A8FE569B-8066-4888-8BEE-2F536710170F}" type="parTrans" cxnId="{77304C42-BACF-4857-A9E9-AFBC32555EF5}">
      <dgm:prSet/>
      <dgm:spPr/>
      <dgm:t>
        <a:bodyPr/>
        <a:lstStyle/>
        <a:p>
          <a:endParaRPr lang="tr-TR"/>
        </a:p>
      </dgm:t>
    </dgm:pt>
    <dgm:pt modelId="{64CB0405-EBF7-4633-BC2C-4528AF97A253}" type="sibTrans" cxnId="{77304C42-BACF-4857-A9E9-AFBC32555EF5}">
      <dgm:prSet/>
      <dgm:spPr/>
      <dgm:t>
        <a:bodyPr/>
        <a:lstStyle/>
        <a:p>
          <a:endParaRPr lang="tr-TR"/>
        </a:p>
      </dgm:t>
    </dgm:pt>
    <dgm:pt modelId="{1D205C80-5F58-4258-8005-DE4D20DABA14}">
      <dgm:prSet/>
      <dgm:spPr/>
      <dgm:t>
        <a:bodyPr/>
        <a:lstStyle/>
        <a:p>
          <a:r>
            <a:rPr lang="tr-TR" dirty="0" smtClean="0"/>
            <a:t>Yerel Kalkınma Hamlesi Programı Uygulama Usul ve Esasları Tebliği</a:t>
          </a:r>
          <a:endParaRPr lang="tr-TR" dirty="0"/>
        </a:p>
      </dgm:t>
    </dgm:pt>
    <dgm:pt modelId="{31DC380E-ED7B-4717-ABD5-658FA53624BC}" type="parTrans" cxnId="{03C8EF03-A01D-4549-BE78-0766398C19EC}">
      <dgm:prSet/>
      <dgm:spPr/>
      <dgm:t>
        <a:bodyPr/>
        <a:lstStyle/>
        <a:p>
          <a:endParaRPr lang="tr-TR"/>
        </a:p>
      </dgm:t>
    </dgm:pt>
    <dgm:pt modelId="{F6E1C464-0B3B-4515-8A52-06576657DCDC}" type="sibTrans" cxnId="{03C8EF03-A01D-4549-BE78-0766398C19EC}">
      <dgm:prSet/>
      <dgm:spPr/>
      <dgm:t>
        <a:bodyPr/>
        <a:lstStyle/>
        <a:p>
          <a:endParaRPr lang="tr-TR"/>
        </a:p>
      </dgm:t>
    </dgm:pt>
    <dgm:pt modelId="{882C3E8F-E799-4C8A-9FD7-50236E81A8D5}">
      <dgm:prSet/>
      <dgm:spPr/>
      <dgm:t>
        <a:bodyPr/>
        <a:lstStyle/>
        <a:p>
          <a:r>
            <a:rPr lang="tr-TR" dirty="0" smtClean="0"/>
            <a:t>Yerel Yatırım Konuları Listesi Tebliği  </a:t>
          </a:r>
          <a:endParaRPr lang="tr-TR" dirty="0"/>
        </a:p>
      </dgm:t>
    </dgm:pt>
    <dgm:pt modelId="{F5916E30-52D9-404B-BAD2-EA93834A8AA6}" type="parTrans" cxnId="{BDF83984-765D-4457-BDDC-2597C86FD22C}">
      <dgm:prSet/>
      <dgm:spPr/>
      <dgm:t>
        <a:bodyPr/>
        <a:lstStyle/>
        <a:p>
          <a:endParaRPr lang="tr-TR"/>
        </a:p>
      </dgm:t>
    </dgm:pt>
    <dgm:pt modelId="{54E16FB5-7263-4BD9-BC57-3B93127E8DAE}" type="sibTrans" cxnId="{BDF83984-765D-4457-BDDC-2597C86FD22C}">
      <dgm:prSet/>
      <dgm:spPr/>
      <dgm:t>
        <a:bodyPr/>
        <a:lstStyle/>
        <a:p>
          <a:endParaRPr lang="tr-TR"/>
        </a:p>
      </dgm:t>
    </dgm:pt>
    <dgm:pt modelId="{CBE834A9-7AED-487E-89C9-682E6CA66E7E}" type="pres">
      <dgm:prSet presAssocID="{99CED005-FB63-4B58-B4EC-A896616A0AF5}" presName="Name0" presStyleCnt="0">
        <dgm:presLayoutVars>
          <dgm:dir/>
          <dgm:resizeHandles val="exact"/>
        </dgm:presLayoutVars>
      </dgm:prSet>
      <dgm:spPr/>
      <dgm:t>
        <a:bodyPr/>
        <a:lstStyle/>
        <a:p>
          <a:endParaRPr lang="tr-TR"/>
        </a:p>
      </dgm:t>
    </dgm:pt>
    <dgm:pt modelId="{E45A87FF-C32A-4132-BEE9-C5B311038D31}" type="pres">
      <dgm:prSet presAssocID="{AFDB2F3D-1F7D-4571-BF3D-4EFFDC5CE9D9}" presName="composite" presStyleCnt="0"/>
      <dgm:spPr/>
    </dgm:pt>
    <dgm:pt modelId="{911962FC-5626-4777-AE60-CD585B583D0F}" type="pres">
      <dgm:prSet presAssocID="{AFDB2F3D-1F7D-4571-BF3D-4EFFDC5CE9D9}" presName="rect1" presStyleLbl="trAlignAcc1" presStyleIdx="0" presStyleCnt="3">
        <dgm:presLayoutVars>
          <dgm:bulletEnabled val="1"/>
        </dgm:presLayoutVars>
      </dgm:prSet>
      <dgm:spPr/>
      <dgm:t>
        <a:bodyPr/>
        <a:lstStyle/>
        <a:p>
          <a:endParaRPr lang="tr-TR"/>
        </a:p>
      </dgm:t>
    </dgm:pt>
    <dgm:pt modelId="{3EA8E22C-736E-4510-99E5-9B40B7D8C452}" type="pres">
      <dgm:prSet presAssocID="{AFDB2F3D-1F7D-4571-BF3D-4EFFDC5CE9D9}" presName="rect2" presStyleLbl="fgImgPlace1" presStyleIdx="0" presStyleCnt="3" custScaleX="64119" custScaleY="84888" custLinFactNeighborX="9998" custLinFactNeighborY="1087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F2F22398-75CC-45E3-8957-E22C0A94E010}" type="pres">
      <dgm:prSet presAssocID="{64CB0405-EBF7-4633-BC2C-4528AF97A253}" presName="sibTrans" presStyleCnt="0"/>
      <dgm:spPr/>
    </dgm:pt>
    <dgm:pt modelId="{851D750A-B8D9-4A4B-8AB9-BD117B172713}" type="pres">
      <dgm:prSet presAssocID="{1D205C80-5F58-4258-8005-DE4D20DABA14}" presName="composite" presStyleCnt="0"/>
      <dgm:spPr/>
    </dgm:pt>
    <dgm:pt modelId="{466E43E0-9B7B-44D7-8D0C-B047FA92CEFF}" type="pres">
      <dgm:prSet presAssocID="{1D205C80-5F58-4258-8005-DE4D20DABA14}" presName="rect1" presStyleLbl="trAlignAcc1" presStyleIdx="1" presStyleCnt="3">
        <dgm:presLayoutVars>
          <dgm:bulletEnabled val="1"/>
        </dgm:presLayoutVars>
      </dgm:prSet>
      <dgm:spPr/>
      <dgm:t>
        <a:bodyPr/>
        <a:lstStyle/>
        <a:p>
          <a:endParaRPr lang="tr-TR"/>
        </a:p>
      </dgm:t>
    </dgm:pt>
    <dgm:pt modelId="{41D53E75-36CF-458D-911F-48454CFD04A1}" type="pres">
      <dgm:prSet presAssocID="{1D205C80-5F58-4258-8005-DE4D20DABA14}" presName="rect2" presStyleLbl="fgImgPlace1" presStyleIdx="1" presStyleCnt="3" custLinFactNeighborX="1762" custLinFactNeighborY="266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8000" r="-8000"/>
          </a:stretch>
        </a:blipFill>
      </dgm:spPr>
      <dgm:t>
        <a:bodyPr/>
        <a:lstStyle/>
        <a:p>
          <a:endParaRPr lang="tr-TR"/>
        </a:p>
      </dgm:t>
    </dgm:pt>
    <dgm:pt modelId="{8B2D16A1-7BC4-461F-941F-AF78D2B1EA00}" type="pres">
      <dgm:prSet presAssocID="{F6E1C464-0B3B-4515-8A52-06576657DCDC}" presName="sibTrans" presStyleCnt="0"/>
      <dgm:spPr/>
    </dgm:pt>
    <dgm:pt modelId="{881604B7-2153-47AB-B066-D6F900EC6D5B}" type="pres">
      <dgm:prSet presAssocID="{882C3E8F-E799-4C8A-9FD7-50236E81A8D5}" presName="composite" presStyleCnt="0"/>
      <dgm:spPr/>
    </dgm:pt>
    <dgm:pt modelId="{F5DF8130-D796-46F0-8B80-32B2417D504C}" type="pres">
      <dgm:prSet presAssocID="{882C3E8F-E799-4C8A-9FD7-50236E81A8D5}" presName="rect1" presStyleLbl="trAlignAcc1" presStyleIdx="2" presStyleCnt="3">
        <dgm:presLayoutVars>
          <dgm:bulletEnabled val="1"/>
        </dgm:presLayoutVars>
      </dgm:prSet>
      <dgm:spPr/>
      <dgm:t>
        <a:bodyPr/>
        <a:lstStyle/>
        <a:p>
          <a:endParaRPr lang="tr-TR"/>
        </a:p>
      </dgm:t>
    </dgm:pt>
    <dgm:pt modelId="{20F0FEDF-A664-4194-890B-2EB5937F9D1C}" type="pres">
      <dgm:prSet presAssocID="{882C3E8F-E799-4C8A-9FD7-50236E81A8D5}" presName="rect2" presStyleLbl="fgImgPlace1" presStyleIdx="2"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dgm:spPr>
      <dgm:t>
        <a:bodyPr/>
        <a:lstStyle/>
        <a:p>
          <a:endParaRPr lang="tr-TR"/>
        </a:p>
      </dgm:t>
    </dgm:pt>
  </dgm:ptLst>
  <dgm:cxnLst>
    <dgm:cxn modelId="{03C8EF03-A01D-4549-BE78-0766398C19EC}" srcId="{99CED005-FB63-4B58-B4EC-A896616A0AF5}" destId="{1D205C80-5F58-4258-8005-DE4D20DABA14}" srcOrd="1" destOrd="0" parTransId="{31DC380E-ED7B-4717-ABD5-658FA53624BC}" sibTransId="{F6E1C464-0B3B-4515-8A52-06576657DCDC}"/>
    <dgm:cxn modelId="{6C4842F1-4B92-421C-9906-14C4D24CF7C9}" type="presOf" srcId="{1D205C80-5F58-4258-8005-DE4D20DABA14}" destId="{466E43E0-9B7B-44D7-8D0C-B047FA92CEFF}" srcOrd="0" destOrd="0" presId="urn:microsoft.com/office/officeart/2008/layout/PictureStrips"/>
    <dgm:cxn modelId="{77304C42-BACF-4857-A9E9-AFBC32555EF5}" srcId="{99CED005-FB63-4B58-B4EC-A896616A0AF5}" destId="{AFDB2F3D-1F7D-4571-BF3D-4EFFDC5CE9D9}" srcOrd="0" destOrd="0" parTransId="{A8FE569B-8066-4888-8BEE-2F536710170F}" sibTransId="{64CB0405-EBF7-4633-BC2C-4528AF97A253}"/>
    <dgm:cxn modelId="{BDF83984-765D-4457-BDDC-2597C86FD22C}" srcId="{99CED005-FB63-4B58-B4EC-A896616A0AF5}" destId="{882C3E8F-E799-4C8A-9FD7-50236E81A8D5}" srcOrd="2" destOrd="0" parTransId="{F5916E30-52D9-404B-BAD2-EA93834A8AA6}" sibTransId="{54E16FB5-7263-4BD9-BC57-3B93127E8DAE}"/>
    <dgm:cxn modelId="{AC58EE6D-4072-4E2D-8237-A5E4F5A6F3C6}" type="presOf" srcId="{99CED005-FB63-4B58-B4EC-A896616A0AF5}" destId="{CBE834A9-7AED-487E-89C9-682E6CA66E7E}" srcOrd="0" destOrd="0" presId="urn:microsoft.com/office/officeart/2008/layout/PictureStrips"/>
    <dgm:cxn modelId="{CE2D8B62-96B1-4DE9-B813-B7D834B46803}" type="presOf" srcId="{AFDB2F3D-1F7D-4571-BF3D-4EFFDC5CE9D9}" destId="{911962FC-5626-4777-AE60-CD585B583D0F}" srcOrd="0" destOrd="0" presId="urn:microsoft.com/office/officeart/2008/layout/PictureStrips"/>
    <dgm:cxn modelId="{76C4DF55-B14A-456F-89A2-4B62C95EF96E}" type="presOf" srcId="{882C3E8F-E799-4C8A-9FD7-50236E81A8D5}" destId="{F5DF8130-D796-46F0-8B80-32B2417D504C}" srcOrd="0" destOrd="0" presId="urn:microsoft.com/office/officeart/2008/layout/PictureStrips"/>
    <dgm:cxn modelId="{DAA5698A-041A-4D9D-BA7B-75A6603A5AD2}" type="presParOf" srcId="{CBE834A9-7AED-487E-89C9-682E6CA66E7E}" destId="{E45A87FF-C32A-4132-BEE9-C5B311038D31}" srcOrd="0" destOrd="0" presId="urn:microsoft.com/office/officeart/2008/layout/PictureStrips"/>
    <dgm:cxn modelId="{81195438-82D1-4C31-9CCA-7B3D5EFE45CD}" type="presParOf" srcId="{E45A87FF-C32A-4132-BEE9-C5B311038D31}" destId="{911962FC-5626-4777-AE60-CD585B583D0F}" srcOrd="0" destOrd="0" presId="urn:microsoft.com/office/officeart/2008/layout/PictureStrips"/>
    <dgm:cxn modelId="{ED8EDF64-86F9-44E2-BFD3-84F05261DFA2}" type="presParOf" srcId="{E45A87FF-C32A-4132-BEE9-C5B311038D31}" destId="{3EA8E22C-736E-4510-99E5-9B40B7D8C452}" srcOrd="1" destOrd="0" presId="urn:microsoft.com/office/officeart/2008/layout/PictureStrips"/>
    <dgm:cxn modelId="{7D4B2E42-83E1-49AC-B8BF-B22E5146658B}" type="presParOf" srcId="{CBE834A9-7AED-487E-89C9-682E6CA66E7E}" destId="{F2F22398-75CC-45E3-8957-E22C0A94E010}" srcOrd="1" destOrd="0" presId="urn:microsoft.com/office/officeart/2008/layout/PictureStrips"/>
    <dgm:cxn modelId="{A1135B60-CF62-467F-8C39-6705B49950BF}" type="presParOf" srcId="{CBE834A9-7AED-487E-89C9-682E6CA66E7E}" destId="{851D750A-B8D9-4A4B-8AB9-BD117B172713}" srcOrd="2" destOrd="0" presId="urn:microsoft.com/office/officeart/2008/layout/PictureStrips"/>
    <dgm:cxn modelId="{5031A483-BC13-4638-81EF-4A40F06AB932}" type="presParOf" srcId="{851D750A-B8D9-4A4B-8AB9-BD117B172713}" destId="{466E43E0-9B7B-44D7-8D0C-B047FA92CEFF}" srcOrd="0" destOrd="0" presId="urn:microsoft.com/office/officeart/2008/layout/PictureStrips"/>
    <dgm:cxn modelId="{B71F5232-FA51-4B42-9973-EC112EE1EE37}" type="presParOf" srcId="{851D750A-B8D9-4A4B-8AB9-BD117B172713}" destId="{41D53E75-36CF-458D-911F-48454CFD04A1}" srcOrd="1" destOrd="0" presId="urn:microsoft.com/office/officeart/2008/layout/PictureStrips"/>
    <dgm:cxn modelId="{02CA662D-FB46-4D79-88E0-9E2C5D9DAF68}" type="presParOf" srcId="{CBE834A9-7AED-487E-89C9-682E6CA66E7E}" destId="{8B2D16A1-7BC4-461F-941F-AF78D2B1EA00}" srcOrd="3" destOrd="0" presId="urn:microsoft.com/office/officeart/2008/layout/PictureStrips"/>
    <dgm:cxn modelId="{2D54C612-1B37-4E65-808A-7CC9C0EFF694}" type="presParOf" srcId="{CBE834A9-7AED-487E-89C9-682E6CA66E7E}" destId="{881604B7-2153-47AB-B066-D6F900EC6D5B}" srcOrd="4" destOrd="0" presId="urn:microsoft.com/office/officeart/2008/layout/PictureStrips"/>
    <dgm:cxn modelId="{D42A7D4F-FD8C-4B2D-9BDA-EB5489F364DA}" type="presParOf" srcId="{881604B7-2153-47AB-B066-D6F900EC6D5B}" destId="{F5DF8130-D796-46F0-8B80-32B2417D504C}" srcOrd="0" destOrd="0" presId="urn:microsoft.com/office/officeart/2008/layout/PictureStrips"/>
    <dgm:cxn modelId="{4FEB61ED-CB81-4AF1-BCFA-2B4B9E6786E6}" type="presParOf" srcId="{881604B7-2153-47AB-B066-D6F900EC6D5B}" destId="{20F0FEDF-A664-4194-890B-2EB5937F9D1C}"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EA9CE21-7C32-4584-BAF6-27FCE05FA730}" type="doc">
      <dgm:prSet loTypeId="urn:microsoft.com/office/officeart/2005/8/layout/venn3" loCatId="relationship" qsTypeId="urn:microsoft.com/office/officeart/2005/8/quickstyle/3d3" qsCatId="3D" csTypeId="urn:microsoft.com/office/officeart/2005/8/colors/colorful5" csCatId="colorful" phldr="1"/>
      <dgm:spPr/>
      <dgm:t>
        <a:bodyPr/>
        <a:lstStyle/>
        <a:p>
          <a:endParaRPr lang="tr-TR"/>
        </a:p>
      </dgm:t>
    </dgm:pt>
    <dgm:pt modelId="{D05D283F-C86B-471B-AF19-53E320B3FD2A}" type="pres">
      <dgm:prSet presAssocID="{4EA9CE21-7C32-4584-BAF6-27FCE05FA730}" presName="Name0" presStyleCnt="0">
        <dgm:presLayoutVars>
          <dgm:dir/>
          <dgm:resizeHandles val="exact"/>
        </dgm:presLayoutVars>
      </dgm:prSet>
      <dgm:spPr/>
      <dgm:t>
        <a:bodyPr/>
        <a:lstStyle/>
        <a:p>
          <a:endParaRPr lang="tr-TR"/>
        </a:p>
      </dgm:t>
    </dgm:pt>
  </dgm:ptLst>
  <dgm:cxnLst>
    <dgm:cxn modelId="{7CBAA4FC-31A2-4397-9AEC-11EC73037436}" type="presOf" srcId="{4EA9CE21-7C32-4584-BAF6-27FCE05FA730}" destId="{D05D283F-C86B-471B-AF19-53E320B3FD2A}" srcOrd="0"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1962FC-5626-4777-AE60-CD585B583D0F}">
      <dsp:nvSpPr>
        <dsp:cNvPr id="0" name=""/>
        <dsp:cNvSpPr/>
      </dsp:nvSpPr>
      <dsp:spPr>
        <a:xfrm>
          <a:off x="17617" y="895872"/>
          <a:ext cx="5576234" cy="17425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0303" tIns="133350" rIns="133350" bIns="133350" numCol="1" spcCol="1270" anchor="ctr" anchorCtr="0">
          <a:noAutofit/>
        </a:bodyPr>
        <a:lstStyle/>
        <a:p>
          <a:pPr lvl="0" algn="l" defTabSz="1555750">
            <a:lnSpc>
              <a:spcPct val="90000"/>
            </a:lnSpc>
            <a:spcBef>
              <a:spcPct val="0"/>
            </a:spcBef>
            <a:spcAft>
              <a:spcPct val="35000"/>
            </a:spcAft>
          </a:pPr>
          <a:r>
            <a:rPr lang="tr-TR" sz="3500" kern="1200" dirty="0" smtClean="0"/>
            <a:t>9903 Sayılı Yatırımlarda Devlet Yardımları Hakkında Karar</a:t>
          </a:r>
          <a:endParaRPr lang="tr-TR" sz="3500" kern="1200" dirty="0"/>
        </a:p>
      </dsp:txBody>
      <dsp:txXfrm>
        <a:off x="17617" y="895872"/>
        <a:ext cx="5576234" cy="1742573"/>
      </dsp:txXfrm>
    </dsp:sp>
    <dsp:sp modelId="{3EA8E22C-736E-4510-99E5-9B40B7D8C452}">
      <dsp:nvSpPr>
        <dsp:cNvPr id="0" name=""/>
        <dsp:cNvSpPr/>
      </dsp:nvSpPr>
      <dsp:spPr>
        <a:xfrm>
          <a:off x="126068" y="981399"/>
          <a:ext cx="782124" cy="155319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66E43E0-9B7B-44D7-8D0C-B047FA92CEFF}">
      <dsp:nvSpPr>
        <dsp:cNvPr id="0" name=""/>
        <dsp:cNvSpPr/>
      </dsp:nvSpPr>
      <dsp:spPr>
        <a:xfrm>
          <a:off x="6105278" y="964998"/>
          <a:ext cx="5576234" cy="17425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0303" tIns="133350" rIns="133350" bIns="133350" numCol="1" spcCol="1270" anchor="ctr" anchorCtr="0">
          <a:noAutofit/>
        </a:bodyPr>
        <a:lstStyle/>
        <a:p>
          <a:pPr lvl="0" algn="l" defTabSz="1555750">
            <a:lnSpc>
              <a:spcPct val="90000"/>
            </a:lnSpc>
            <a:spcBef>
              <a:spcPct val="0"/>
            </a:spcBef>
            <a:spcAft>
              <a:spcPct val="35000"/>
            </a:spcAft>
          </a:pPr>
          <a:r>
            <a:rPr lang="tr-TR" sz="3500" kern="1200" dirty="0" smtClean="0"/>
            <a:t>Yerel Kalkınma Hamlesi Programı Uygulama Usul ve Esasları Tebliği</a:t>
          </a:r>
          <a:endParaRPr lang="tr-TR" sz="3500" kern="1200" dirty="0"/>
        </a:p>
      </dsp:txBody>
      <dsp:txXfrm>
        <a:off x="6105278" y="964998"/>
        <a:ext cx="5576234" cy="1742573"/>
      </dsp:txXfrm>
    </dsp:sp>
    <dsp:sp modelId="{41D53E75-36CF-458D-911F-48454CFD04A1}">
      <dsp:nvSpPr>
        <dsp:cNvPr id="0" name=""/>
        <dsp:cNvSpPr/>
      </dsp:nvSpPr>
      <dsp:spPr>
        <a:xfrm>
          <a:off x="5894428" y="761999"/>
          <a:ext cx="1219801" cy="182970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DF8130-D796-46F0-8B80-32B2417D504C}">
      <dsp:nvSpPr>
        <dsp:cNvPr id="0" name=""/>
        <dsp:cNvSpPr/>
      </dsp:nvSpPr>
      <dsp:spPr>
        <a:xfrm>
          <a:off x="3170867" y="3158704"/>
          <a:ext cx="5576234" cy="1742573"/>
        </a:xfrm>
        <a:prstGeom prst="rect">
          <a:avLst/>
        </a:prstGeom>
        <a:solidFill>
          <a:schemeClr val="lt1">
            <a:alpha val="4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80303" tIns="133350" rIns="133350" bIns="133350" numCol="1" spcCol="1270" anchor="ctr" anchorCtr="0">
          <a:noAutofit/>
        </a:bodyPr>
        <a:lstStyle/>
        <a:p>
          <a:pPr lvl="0" algn="l" defTabSz="1555750">
            <a:lnSpc>
              <a:spcPct val="90000"/>
            </a:lnSpc>
            <a:spcBef>
              <a:spcPct val="0"/>
            </a:spcBef>
            <a:spcAft>
              <a:spcPct val="35000"/>
            </a:spcAft>
          </a:pPr>
          <a:r>
            <a:rPr lang="tr-TR" sz="3500" kern="1200" dirty="0" smtClean="0"/>
            <a:t>Yerel Yatırım Konuları Listesi Tebliği  </a:t>
          </a:r>
          <a:endParaRPr lang="tr-TR" sz="3500" kern="1200" dirty="0"/>
        </a:p>
      </dsp:txBody>
      <dsp:txXfrm>
        <a:off x="3170867" y="3158704"/>
        <a:ext cx="5576234" cy="1742573"/>
      </dsp:txXfrm>
    </dsp:sp>
    <dsp:sp modelId="{20F0FEDF-A664-4194-890B-2EB5937F9D1C}">
      <dsp:nvSpPr>
        <dsp:cNvPr id="0" name=""/>
        <dsp:cNvSpPr/>
      </dsp:nvSpPr>
      <dsp:spPr>
        <a:xfrm>
          <a:off x="2938524" y="2906999"/>
          <a:ext cx="1219801" cy="1829701"/>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8000" r="-8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5B384A88-022A-4520-9FCD-7CB2FB846F75}" type="datetimeFigureOut">
              <a:rPr lang="tr-TR" smtClean="0"/>
              <a:t>1.04.2026</a:t>
            </a:fld>
            <a:endParaRPr lang="tr-TR"/>
          </a:p>
        </p:txBody>
      </p:sp>
      <p:sp>
        <p:nvSpPr>
          <p:cNvPr id="4" name="Slayt Görüntüsü Yer Tutucusu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A8F4730D-2B9D-4935-98F8-1BAF3D800206}" type="slidenum">
              <a:rPr lang="tr-TR" smtClean="0"/>
              <a:t>‹#›</a:t>
            </a:fld>
            <a:endParaRPr lang="tr-TR"/>
          </a:p>
        </p:txBody>
      </p:sp>
    </p:spTree>
    <p:extLst>
      <p:ext uri="{BB962C8B-B14F-4D97-AF65-F5344CB8AC3E}">
        <p14:creationId xmlns:p14="http://schemas.microsoft.com/office/powerpoint/2010/main" val="2383140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C9E26-78EC-78C1-CEB5-EACA67B9173E}"/>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48AC3BA9-1988-0465-37F4-D86FDF30C0D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4C8806C-9A04-AAD5-ED9C-D6D78956EB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https://tesviksor.com/</a:t>
            </a:r>
          </a:p>
          <a:p>
            <a:endParaRPr lang="en-US" dirty="0"/>
          </a:p>
        </p:txBody>
      </p:sp>
      <p:sp>
        <p:nvSpPr>
          <p:cNvPr id="4" name="Slayt Numarası Yer Tutucusu 3">
            <a:extLst>
              <a:ext uri="{FF2B5EF4-FFF2-40B4-BE49-F238E27FC236}">
                <a16:creationId xmlns:a16="http://schemas.microsoft.com/office/drawing/2014/main" id="{08E6914B-9EA4-EDBD-1AB0-0BBA8C698C9B}"/>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0C67D08-E193-4CDB-B496-FB74C812A13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12</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3734335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C9E26-78EC-78C1-CEB5-EACA67B9173E}"/>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48AC3BA9-1988-0465-37F4-D86FDF30C0D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4C8806C-9A04-AAD5-ED9C-D6D78956EB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https://tesviksor.com/</a:t>
            </a:r>
          </a:p>
          <a:p>
            <a:endParaRPr lang="en-US" dirty="0"/>
          </a:p>
        </p:txBody>
      </p:sp>
      <p:sp>
        <p:nvSpPr>
          <p:cNvPr id="4" name="Slayt Numarası Yer Tutucusu 3">
            <a:extLst>
              <a:ext uri="{FF2B5EF4-FFF2-40B4-BE49-F238E27FC236}">
                <a16:creationId xmlns:a16="http://schemas.microsoft.com/office/drawing/2014/main" id="{08E6914B-9EA4-EDBD-1AB0-0BBA8C698C9B}"/>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0C67D08-E193-4CDB-B496-FB74C812A13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439156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C9E26-78EC-78C1-CEB5-EACA67B9173E}"/>
            </a:ext>
          </a:extLst>
        </p:cNvPr>
        <p:cNvGrpSpPr/>
        <p:nvPr/>
      </p:nvGrpSpPr>
      <p:grpSpPr>
        <a:xfrm>
          <a:off x="0" y="0"/>
          <a:ext cx="0" cy="0"/>
          <a:chOff x="0" y="0"/>
          <a:chExt cx="0" cy="0"/>
        </a:xfrm>
      </p:grpSpPr>
      <p:sp>
        <p:nvSpPr>
          <p:cNvPr id="2" name="Slayt Görüntüsü Yer Tutucusu 1">
            <a:extLst>
              <a:ext uri="{FF2B5EF4-FFF2-40B4-BE49-F238E27FC236}">
                <a16:creationId xmlns:a16="http://schemas.microsoft.com/office/drawing/2014/main" id="{48AC3BA9-1988-0465-37F4-D86FDF30C0D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4C8806C-9A04-AAD5-ED9C-D6D78956EBF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tr-TR" dirty="0"/>
              <a:t>https://tesviksor.com/</a:t>
            </a:r>
          </a:p>
          <a:p>
            <a:endParaRPr lang="en-US" dirty="0"/>
          </a:p>
        </p:txBody>
      </p:sp>
      <p:sp>
        <p:nvSpPr>
          <p:cNvPr id="4" name="Slayt Numarası Yer Tutucusu 3">
            <a:extLst>
              <a:ext uri="{FF2B5EF4-FFF2-40B4-BE49-F238E27FC236}">
                <a16:creationId xmlns:a16="http://schemas.microsoft.com/office/drawing/2014/main" id="{08E6914B-9EA4-EDBD-1AB0-0BBA8C698C9B}"/>
              </a:ext>
            </a:extLst>
          </p:cNvPr>
          <p:cNvSpPr>
            <a:spLocks noGrp="1"/>
          </p:cNvSpPr>
          <p:nvPr>
            <p:ph type="sldNum" sz="quarter" idx="10"/>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90C67D08-E193-4CDB-B496-FB74C812A136}"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US" sz="12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9781942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49388" y="0"/>
            <a:ext cx="11702850" cy="6857998"/>
          </a:xfrm>
          <a:prstGeom prst="rect">
            <a:avLst/>
          </a:prstGeom>
        </p:spPr>
      </p:pic>
      <p:pic>
        <p:nvPicPr>
          <p:cNvPr id="17" name="bg object 17"/>
          <p:cNvPicPr/>
          <p:nvPr/>
        </p:nvPicPr>
        <p:blipFill>
          <a:blip r:embed="rId3" cstate="print"/>
          <a:stretch>
            <a:fillRect/>
          </a:stretch>
        </p:blipFill>
        <p:spPr>
          <a:xfrm>
            <a:off x="7362698" y="2032380"/>
            <a:ext cx="4829302" cy="4825617"/>
          </a:xfrm>
          <a:prstGeom prst="rect">
            <a:avLst/>
          </a:prstGeom>
        </p:spPr>
      </p:pic>
      <p:sp>
        <p:nvSpPr>
          <p:cNvPr id="18" name="bg object 18"/>
          <p:cNvSpPr/>
          <p:nvPr/>
        </p:nvSpPr>
        <p:spPr>
          <a:xfrm>
            <a:off x="11602974"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13" y="585622"/>
                </a:lnTo>
                <a:lnTo>
                  <a:pt x="589038" y="585622"/>
                </a:lnTo>
                <a:lnTo>
                  <a:pt x="589038" y="292811"/>
                </a:lnTo>
                <a:lnTo>
                  <a:pt x="589038" y="0"/>
                </a:lnTo>
                <a:close/>
              </a:path>
            </a:pathLst>
          </a:custGeom>
          <a:solidFill>
            <a:srgbClr val="0044C9"/>
          </a:solidFill>
        </p:spPr>
        <p:txBody>
          <a:bodyPr wrap="square" lIns="0" tIns="0" rIns="0" bIns="0" rtlCol="0"/>
          <a:lstStyle/>
          <a:p>
            <a:endParaRPr/>
          </a:p>
        </p:txBody>
      </p:sp>
      <p:sp>
        <p:nvSpPr>
          <p:cNvPr id="19" name="bg object 19"/>
          <p:cNvSpPr/>
          <p:nvPr/>
        </p:nvSpPr>
        <p:spPr>
          <a:xfrm>
            <a:off x="1101394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70195"/>
            </a:srgbClr>
          </a:solidFill>
        </p:spPr>
        <p:txBody>
          <a:bodyPr wrap="square" lIns="0" tIns="0" rIns="0" bIns="0" rtlCol="0"/>
          <a:lstStyle/>
          <a:p>
            <a:endParaRPr/>
          </a:p>
        </p:txBody>
      </p:sp>
      <p:sp>
        <p:nvSpPr>
          <p:cNvPr id="20" name="bg object 20"/>
          <p:cNvSpPr/>
          <p:nvPr/>
        </p:nvSpPr>
        <p:spPr>
          <a:xfrm>
            <a:off x="11308461"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25" y="585622"/>
                </a:lnTo>
                <a:lnTo>
                  <a:pt x="294525" y="292811"/>
                </a:lnTo>
                <a:lnTo>
                  <a:pt x="589038" y="292811"/>
                </a:lnTo>
                <a:lnTo>
                  <a:pt x="589038" y="0"/>
                </a:lnTo>
                <a:close/>
              </a:path>
            </a:pathLst>
          </a:custGeom>
          <a:solidFill>
            <a:srgbClr val="0044C9"/>
          </a:solidFill>
        </p:spPr>
        <p:txBody>
          <a:bodyPr wrap="square" lIns="0" tIns="0" rIns="0" bIns="0" rtlCol="0"/>
          <a:lstStyle/>
          <a:p>
            <a:endParaRPr/>
          </a:p>
        </p:txBody>
      </p:sp>
      <p:sp>
        <p:nvSpPr>
          <p:cNvPr id="21" name="bg object 21"/>
          <p:cNvSpPr/>
          <p:nvPr/>
        </p:nvSpPr>
        <p:spPr>
          <a:xfrm>
            <a:off x="11308461" y="5979566"/>
            <a:ext cx="883919" cy="586105"/>
          </a:xfrm>
          <a:custGeom>
            <a:avLst/>
            <a:gdLst/>
            <a:ahLst/>
            <a:cxnLst/>
            <a:rect l="l" t="t" r="r" b="b"/>
            <a:pathLst>
              <a:path w="883920" h="586104">
                <a:moveTo>
                  <a:pt x="294525" y="292811"/>
                </a:moveTo>
                <a:lnTo>
                  <a:pt x="0" y="292811"/>
                </a:lnTo>
                <a:lnTo>
                  <a:pt x="0" y="585622"/>
                </a:lnTo>
                <a:lnTo>
                  <a:pt x="294525" y="585622"/>
                </a:lnTo>
                <a:lnTo>
                  <a:pt x="294525" y="292811"/>
                </a:lnTo>
                <a:close/>
              </a:path>
              <a:path w="883920" h="586104">
                <a:moveTo>
                  <a:pt x="883551" y="0"/>
                </a:moveTo>
                <a:lnTo>
                  <a:pt x="589026" y="0"/>
                </a:lnTo>
                <a:lnTo>
                  <a:pt x="589026" y="292811"/>
                </a:lnTo>
                <a:lnTo>
                  <a:pt x="883551" y="292811"/>
                </a:lnTo>
                <a:lnTo>
                  <a:pt x="883551" y="0"/>
                </a:lnTo>
                <a:close/>
              </a:path>
            </a:pathLst>
          </a:custGeom>
          <a:solidFill>
            <a:srgbClr val="0044C9">
              <a:alpha val="70195"/>
            </a:srgbClr>
          </a:solidFill>
        </p:spPr>
        <p:txBody>
          <a:bodyPr wrap="square" lIns="0" tIns="0" rIns="0" bIns="0" rtlCol="0"/>
          <a:lstStyle/>
          <a:p>
            <a:endParaRPr/>
          </a:p>
        </p:txBody>
      </p:sp>
      <p:sp>
        <p:nvSpPr>
          <p:cNvPr id="22" name="bg object 22"/>
          <p:cNvSpPr/>
          <p:nvPr/>
        </p:nvSpPr>
        <p:spPr>
          <a:xfrm>
            <a:off x="1071930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50195"/>
            </a:srgbClr>
          </a:solidFill>
        </p:spPr>
        <p:txBody>
          <a:bodyPr wrap="square" lIns="0" tIns="0" rIns="0" bIns="0" rtlCol="0"/>
          <a:lstStyle/>
          <a:p>
            <a:endParaRPr/>
          </a:p>
        </p:txBody>
      </p:sp>
      <p:pic>
        <p:nvPicPr>
          <p:cNvPr id="23" name="bg object 23"/>
          <p:cNvPicPr/>
          <p:nvPr/>
        </p:nvPicPr>
        <p:blipFill>
          <a:blip r:embed="rId4" cstate="print"/>
          <a:stretch>
            <a:fillRect/>
          </a:stretch>
        </p:blipFill>
        <p:spPr>
          <a:xfrm>
            <a:off x="-36831" y="90132"/>
            <a:ext cx="12192000" cy="455917"/>
          </a:xfrm>
          <a:prstGeom prst="rect">
            <a:avLst/>
          </a:prstGeom>
        </p:spPr>
      </p:pic>
      <p:sp>
        <p:nvSpPr>
          <p:cNvPr id="2" name="Holder 2"/>
          <p:cNvSpPr>
            <a:spLocks noGrp="1"/>
          </p:cNvSpPr>
          <p:nvPr>
            <p:ph type="ctrTitle"/>
          </p:nvPr>
        </p:nvSpPr>
        <p:spPr>
          <a:xfrm>
            <a:off x="203403" y="93929"/>
            <a:ext cx="4366895" cy="452120"/>
          </a:xfrm>
          <a:prstGeom prst="rect">
            <a:avLst/>
          </a:prstGeom>
        </p:spPr>
        <p:txBody>
          <a:bodyPr wrap="square" lIns="0" tIns="0" rIns="0" bIns="0">
            <a:spAutoFit/>
          </a:bodyPr>
          <a:lstStyle>
            <a:lvl1pPr>
              <a:defRPr sz="2800" b="1" i="0">
                <a:solidFill>
                  <a:schemeClr val="bg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8F024F0-2044-4231-BB1A-A710876B521C}" type="datetime1">
              <a:rPr lang="en-US" smtClean="0"/>
              <a:t>4/1/2026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9629D13C-CD7F-42A7-98DC-04F448A73842}" type="datetime1">
              <a:rPr lang="en-US" smtClean="0"/>
              <a:t>4/1/2026</a:t>
            </a:fld>
            <a:endParaRPr lang="en-US"/>
          </a:p>
        </p:txBody>
      </p:sp>
      <p:sp>
        <p:nvSpPr>
          <p:cNvPr id="6" name="Holder 6"/>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49388" y="0"/>
            <a:ext cx="11702850" cy="6857998"/>
          </a:xfrm>
          <a:prstGeom prst="rect">
            <a:avLst/>
          </a:prstGeom>
        </p:spPr>
      </p:pic>
      <p:pic>
        <p:nvPicPr>
          <p:cNvPr id="17" name="bg object 17"/>
          <p:cNvPicPr/>
          <p:nvPr/>
        </p:nvPicPr>
        <p:blipFill>
          <a:blip r:embed="rId3" cstate="print"/>
          <a:stretch>
            <a:fillRect/>
          </a:stretch>
        </p:blipFill>
        <p:spPr>
          <a:xfrm>
            <a:off x="7362698" y="2032380"/>
            <a:ext cx="4829302" cy="4825617"/>
          </a:xfrm>
          <a:prstGeom prst="rect">
            <a:avLst/>
          </a:prstGeom>
        </p:spPr>
      </p:pic>
      <p:sp>
        <p:nvSpPr>
          <p:cNvPr id="18" name="bg object 18"/>
          <p:cNvSpPr/>
          <p:nvPr/>
        </p:nvSpPr>
        <p:spPr>
          <a:xfrm>
            <a:off x="11602974"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13" y="585622"/>
                </a:lnTo>
                <a:lnTo>
                  <a:pt x="589038" y="585622"/>
                </a:lnTo>
                <a:lnTo>
                  <a:pt x="589038" y="292811"/>
                </a:lnTo>
                <a:lnTo>
                  <a:pt x="589038" y="0"/>
                </a:lnTo>
                <a:close/>
              </a:path>
            </a:pathLst>
          </a:custGeom>
          <a:solidFill>
            <a:srgbClr val="0044C9"/>
          </a:solidFill>
        </p:spPr>
        <p:txBody>
          <a:bodyPr wrap="square" lIns="0" tIns="0" rIns="0" bIns="0" rtlCol="0"/>
          <a:lstStyle/>
          <a:p>
            <a:endParaRPr/>
          </a:p>
        </p:txBody>
      </p:sp>
      <p:sp>
        <p:nvSpPr>
          <p:cNvPr id="19" name="bg object 19"/>
          <p:cNvSpPr/>
          <p:nvPr/>
        </p:nvSpPr>
        <p:spPr>
          <a:xfrm>
            <a:off x="1101394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70195"/>
            </a:srgbClr>
          </a:solidFill>
        </p:spPr>
        <p:txBody>
          <a:bodyPr wrap="square" lIns="0" tIns="0" rIns="0" bIns="0" rtlCol="0"/>
          <a:lstStyle/>
          <a:p>
            <a:endParaRPr/>
          </a:p>
        </p:txBody>
      </p:sp>
      <p:sp>
        <p:nvSpPr>
          <p:cNvPr id="20" name="bg object 20"/>
          <p:cNvSpPr/>
          <p:nvPr/>
        </p:nvSpPr>
        <p:spPr>
          <a:xfrm>
            <a:off x="11308461"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25" y="585622"/>
                </a:lnTo>
                <a:lnTo>
                  <a:pt x="294525" y="292811"/>
                </a:lnTo>
                <a:lnTo>
                  <a:pt x="589038" y="292811"/>
                </a:lnTo>
                <a:lnTo>
                  <a:pt x="589038" y="0"/>
                </a:lnTo>
                <a:close/>
              </a:path>
            </a:pathLst>
          </a:custGeom>
          <a:solidFill>
            <a:srgbClr val="0044C9"/>
          </a:solidFill>
        </p:spPr>
        <p:txBody>
          <a:bodyPr wrap="square" lIns="0" tIns="0" rIns="0" bIns="0" rtlCol="0"/>
          <a:lstStyle/>
          <a:p>
            <a:endParaRPr/>
          </a:p>
        </p:txBody>
      </p:sp>
      <p:sp>
        <p:nvSpPr>
          <p:cNvPr id="21" name="bg object 21"/>
          <p:cNvSpPr/>
          <p:nvPr/>
        </p:nvSpPr>
        <p:spPr>
          <a:xfrm>
            <a:off x="11308461" y="5979566"/>
            <a:ext cx="883919" cy="586105"/>
          </a:xfrm>
          <a:custGeom>
            <a:avLst/>
            <a:gdLst/>
            <a:ahLst/>
            <a:cxnLst/>
            <a:rect l="l" t="t" r="r" b="b"/>
            <a:pathLst>
              <a:path w="883920" h="586104">
                <a:moveTo>
                  <a:pt x="294525" y="292811"/>
                </a:moveTo>
                <a:lnTo>
                  <a:pt x="0" y="292811"/>
                </a:lnTo>
                <a:lnTo>
                  <a:pt x="0" y="585622"/>
                </a:lnTo>
                <a:lnTo>
                  <a:pt x="294525" y="585622"/>
                </a:lnTo>
                <a:lnTo>
                  <a:pt x="294525" y="292811"/>
                </a:lnTo>
                <a:close/>
              </a:path>
              <a:path w="883920" h="586104">
                <a:moveTo>
                  <a:pt x="883551" y="0"/>
                </a:moveTo>
                <a:lnTo>
                  <a:pt x="589026" y="0"/>
                </a:lnTo>
                <a:lnTo>
                  <a:pt x="589026" y="292811"/>
                </a:lnTo>
                <a:lnTo>
                  <a:pt x="883551" y="292811"/>
                </a:lnTo>
                <a:lnTo>
                  <a:pt x="883551" y="0"/>
                </a:lnTo>
                <a:close/>
              </a:path>
            </a:pathLst>
          </a:custGeom>
          <a:solidFill>
            <a:srgbClr val="0044C9">
              <a:alpha val="70195"/>
            </a:srgbClr>
          </a:solidFill>
        </p:spPr>
        <p:txBody>
          <a:bodyPr wrap="square" lIns="0" tIns="0" rIns="0" bIns="0" rtlCol="0"/>
          <a:lstStyle/>
          <a:p>
            <a:endParaRPr/>
          </a:p>
        </p:txBody>
      </p:sp>
      <p:sp>
        <p:nvSpPr>
          <p:cNvPr id="22" name="bg object 22"/>
          <p:cNvSpPr/>
          <p:nvPr/>
        </p:nvSpPr>
        <p:spPr>
          <a:xfrm>
            <a:off x="1071930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50195"/>
            </a:srgbClr>
          </a:solidFill>
        </p:spPr>
        <p:txBody>
          <a:bodyPr wrap="square" lIns="0" tIns="0" rIns="0" bIns="0" rtlCol="0"/>
          <a:lstStyle/>
          <a:p>
            <a:endParaRPr/>
          </a:p>
        </p:txBody>
      </p:sp>
      <p:sp>
        <p:nvSpPr>
          <p:cNvPr id="23" name="bg object 23"/>
          <p:cNvSpPr/>
          <p:nvPr/>
        </p:nvSpPr>
        <p:spPr>
          <a:xfrm>
            <a:off x="7943976" y="5066410"/>
            <a:ext cx="491490" cy="935990"/>
          </a:xfrm>
          <a:custGeom>
            <a:avLst/>
            <a:gdLst/>
            <a:ahLst/>
            <a:cxnLst/>
            <a:rect l="l" t="t" r="r" b="b"/>
            <a:pathLst>
              <a:path w="491490" h="935989">
                <a:moveTo>
                  <a:pt x="0" y="467994"/>
                </a:moveTo>
                <a:lnTo>
                  <a:pt x="245618" y="467994"/>
                </a:lnTo>
                <a:lnTo>
                  <a:pt x="245618" y="935964"/>
                </a:lnTo>
                <a:lnTo>
                  <a:pt x="491236" y="935964"/>
                </a:lnTo>
              </a:path>
              <a:path w="491490" h="935989">
                <a:moveTo>
                  <a:pt x="0" y="467994"/>
                </a:moveTo>
                <a:lnTo>
                  <a:pt x="245618" y="467994"/>
                </a:lnTo>
                <a:lnTo>
                  <a:pt x="245618" y="0"/>
                </a:lnTo>
                <a:lnTo>
                  <a:pt x="491236" y="0"/>
                </a:lnTo>
              </a:path>
            </a:pathLst>
          </a:custGeom>
          <a:ln w="12700">
            <a:solidFill>
              <a:srgbClr val="EC7C30"/>
            </a:solidFill>
          </a:ln>
        </p:spPr>
        <p:txBody>
          <a:bodyPr wrap="square" lIns="0" tIns="0" rIns="0" bIns="0" rtlCol="0"/>
          <a:lstStyle/>
          <a:p>
            <a:endParaRPr/>
          </a:p>
        </p:txBody>
      </p:sp>
      <p:sp>
        <p:nvSpPr>
          <p:cNvPr id="24" name="bg object 24"/>
          <p:cNvSpPr/>
          <p:nvPr/>
        </p:nvSpPr>
        <p:spPr>
          <a:xfrm>
            <a:off x="4996814" y="4364482"/>
            <a:ext cx="491490" cy="1170305"/>
          </a:xfrm>
          <a:custGeom>
            <a:avLst/>
            <a:gdLst/>
            <a:ahLst/>
            <a:cxnLst/>
            <a:rect l="l" t="t" r="r" b="b"/>
            <a:pathLst>
              <a:path w="491489" h="1170304">
                <a:moveTo>
                  <a:pt x="0" y="0"/>
                </a:moveTo>
                <a:lnTo>
                  <a:pt x="245618" y="0"/>
                </a:lnTo>
                <a:lnTo>
                  <a:pt x="245618" y="1169924"/>
                </a:lnTo>
                <a:lnTo>
                  <a:pt x="491236" y="1169924"/>
                </a:lnTo>
              </a:path>
            </a:pathLst>
          </a:custGeom>
          <a:ln w="12700">
            <a:solidFill>
              <a:srgbClr val="4471C4"/>
            </a:solidFill>
          </a:ln>
        </p:spPr>
        <p:txBody>
          <a:bodyPr wrap="square" lIns="0" tIns="0" rIns="0" bIns="0" rtlCol="0"/>
          <a:lstStyle/>
          <a:p>
            <a:endParaRPr/>
          </a:p>
        </p:txBody>
      </p:sp>
      <p:sp>
        <p:nvSpPr>
          <p:cNvPr id="25" name="bg object 25"/>
          <p:cNvSpPr/>
          <p:nvPr/>
        </p:nvSpPr>
        <p:spPr>
          <a:xfrm>
            <a:off x="7943976" y="2258567"/>
            <a:ext cx="491490" cy="1871980"/>
          </a:xfrm>
          <a:custGeom>
            <a:avLst/>
            <a:gdLst/>
            <a:ahLst/>
            <a:cxnLst/>
            <a:rect l="l" t="t" r="r" b="b"/>
            <a:pathLst>
              <a:path w="491490" h="1871979">
                <a:moveTo>
                  <a:pt x="0" y="935863"/>
                </a:moveTo>
                <a:lnTo>
                  <a:pt x="245618" y="935863"/>
                </a:lnTo>
                <a:lnTo>
                  <a:pt x="245618" y="1871853"/>
                </a:lnTo>
                <a:lnTo>
                  <a:pt x="491236" y="1871853"/>
                </a:lnTo>
              </a:path>
              <a:path w="491490" h="1871979">
                <a:moveTo>
                  <a:pt x="0" y="935863"/>
                </a:moveTo>
                <a:lnTo>
                  <a:pt x="491236" y="935863"/>
                </a:lnTo>
              </a:path>
              <a:path w="491490" h="1871979">
                <a:moveTo>
                  <a:pt x="0" y="935863"/>
                </a:moveTo>
                <a:lnTo>
                  <a:pt x="245618" y="935863"/>
                </a:lnTo>
                <a:lnTo>
                  <a:pt x="245618" y="0"/>
                </a:lnTo>
                <a:lnTo>
                  <a:pt x="491236" y="0"/>
                </a:lnTo>
              </a:path>
            </a:pathLst>
          </a:custGeom>
          <a:ln w="12700">
            <a:solidFill>
              <a:srgbClr val="EC7C30"/>
            </a:solidFill>
          </a:ln>
        </p:spPr>
        <p:txBody>
          <a:bodyPr wrap="square" lIns="0" tIns="0" rIns="0" bIns="0" rtlCol="0"/>
          <a:lstStyle/>
          <a:p>
            <a:endParaRPr/>
          </a:p>
        </p:txBody>
      </p:sp>
      <p:sp>
        <p:nvSpPr>
          <p:cNvPr id="26" name="bg object 26"/>
          <p:cNvSpPr/>
          <p:nvPr/>
        </p:nvSpPr>
        <p:spPr>
          <a:xfrm>
            <a:off x="4996814" y="3194430"/>
            <a:ext cx="491490" cy="1170305"/>
          </a:xfrm>
          <a:custGeom>
            <a:avLst/>
            <a:gdLst/>
            <a:ahLst/>
            <a:cxnLst/>
            <a:rect l="l" t="t" r="r" b="b"/>
            <a:pathLst>
              <a:path w="491489" h="1170304">
                <a:moveTo>
                  <a:pt x="0" y="1170051"/>
                </a:moveTo>
                <a:lnTo>
                  <a:pt x="245618" y="1170051"/>
                </a:lnTo>
                <a:lnTo>
                  <a:pt x="245618" y="0"/>
                </a:lnTo>
                <a:lnTo>
                  <a:pt x="491236" y="0"/>
                </a:lnTo>
              </a:path>
            </a:pathLst>
          </a:custGeom>
          <a:ln w="12700">
            <a:solidFill>
              <a:srgbClr val="4471C4"/>
            </a:solidFill>
          </a:ln>
        </p:spPr>
        <p:txBody>
          <a:bodyPr wrap="square" lIns="0" tIns="0" rIns="0" bIns="0" rtlCol="0"/>
          <a:lstStyle/>
          <a:p>
            <a:endParaRPr/>
          </a:p>
        </p:txBody>
      </p:sp>
      <p:sp>
        <p:nvSpPr>
          <p:cNvPr id="27" name="bg object 27"/>
          <p:cNvSpPr/>
          <p:nvPr/>
        </p:nvSpPr>
        <p:spPr>
          <a:xfrm>
            <a:off x="2049652" y="2843529"/>
            <a:ext cx="491490" cy="1521460"/>
          </a:xfrm>
          <a:custGeom>
            <a:avLst/>
            <a:gdLst/>
            <a:ahLst/>
            <a:cxnLst/>
            <a:rect l="l" t="t" r="r" b="b"/>
            <a:pathLst>
              <a:path w="491489" h="1521460">
                <a:moveTo>
                  <a:pt x="0" y="0"/>
                </a:moveTo>
                <a:lnTo>
                  <a:pt x="245618" y="0"/>
                </a:lnTo>
                <a:lnTo>
                  <a:pt x="245618" y="1520952"/>
                </a:lnTo>
                <a:lnTo>
                  <a:pt x="491236" y="1520952"/>
                </a:lnTo>
              </a:path>
            </a:pathLst>
          </a:custGeom>
          <a:ln w="12700">
            <a:solidFill>
              <a:srgbClr val="6FAC46"/>
            </a:solidFill>
          </a:ln>
        </p:spPr>
        <p:txBody>
          <a:bodyPr wrap="square" lIns="0" tIns="0" rIns="0" bIns="0" rtlCol="0"/>
          <a:lstStyle/>
          <a:p>
            <a:endParaRPr/>
          </a:p>
        </p:txBody>
      </p:sp>
      <p:sp>
        <p:nvSpPr>
          <p:cNvPr id="28" name="bg object 28"/>
          <p:cNvSpPr/>
          <p:nvPr/>
        </p:nvSpPr>
        <p:spPr>
          <a:xfrm>
            <a:off x="4996814" y="1322577"/>
            <a:ext cx="491490" cy="0"/>
          </a:xfrm>
          <a:custGeom>
            <a:avLst/>
            <a:gdLst/>
            <a:ahLst/>
            <a:cxnLst/>
            <a:rect l="l" t="t" r="r" b="b"/>
            <a:pathLst>
              <a:path w="491489">
                <a:moveTo>
                  <a:pt x="0" y="0"/>
                </a:moveTo>
                <a:lnTo>
                  <a:pt x="491236" y="0"/>
                </a:lnTo>
              </a:path>
            </a:pathLst>
          </a:custGeom>
          <a:ln w="12700">
            <a:solidFill>
              <a:srgbClr val="4471C4"/>
            </a:solidFill>
          </a:ln>
        </p:spPr>
        <p:txBody>
          <a:bodyPr wrap="square" lIns="0" tIns="0" rIns="0" bIns="0" rtlCol="0"/>
          <a:lstStyle/>
          <a:p>
            <a:endParaRPr/>
          </a:p>
        </p:txBody>
      </p:sp>
      <p:sp>
        <p:nvSpPr>
          <p:cNvPr id="29" name="bg object 29"/>
          <p:cNvSpPr/>
          <p:nvPr/>
        </p:nvSpPr>
        <p:spPr>
          <a:xfrm>
            <a:off x="2049652" y="1322577"/>
            <a:ext cx="491490" cy="1521460"/>
          </a:xfrm>
          <a:custGeom>
            <a:avLst/>
            <a:gdLst/>
            <a:ahLst/>
            <a:cxnLst/>
            <a:rect l="l" t="t" r="r" b="b"/>
            <a:pathLst>
              <a:path w="491489" h="1521460">
                <a:moveTo>
                  <a:pt x="0" y="1520952"/>
                </a:moveTo>
                <a:lnTo>
                  <a:pt x="245618" y="1520952"/>
                </a:lnTo>
                <a:lnTo>
                  <a:pt x="245618" y="0"/>
                </a:lnTo>
                <a:lnTo>
                  <a:pt x="491236" y="0"/>
                </a:lnTo>
              </a:path>
            </a:pathLst>
          </a:custGeom>
          <a:ln w="12700">
            <a:solidFill>
              <a:srgbClr val="6FAC46"/>
            </a:solidFill>
          </a:ln>
        </p:spPr>
        <p:txBody>
          <a:bodyPr wrap="square" lIns="0" tIns="0" rIns="0" bIns="0" rtlCol="0"/>
          <a:lstStyle/>
          <a:p>
            <a:endParaRPr/>
          </a:p>
        </p:txBody>
      </p:sp>
      <p:pic>
        <p:nvPicPr>
          <p:cNvPr id="30" name="bg object 30"/>
          <p:cNvPicPr/>
          <p:nvPr/>
        </p:nvPicPr>
        <p:blipFill>
          <a:blip r:embed="rId4" cstate="print"/>
          <a:stretch>
            <a:fillRect/>
          </a:stretch>
        </p:blipFill>
        <p:spPr>
          <a:xfrm>
            <a:off x="1242059" y="832103"/>
            <a:ext cx="862596" cy="4055364"/>
          </a:xfrm>
          <a:prstGeom prst="rect">
            <a:avLst/>
          </a:prstGeom>
        </p:spPr>
      </p:pic>
      <p:pic>
        <p:nvPicPr>
          <p:cNvPr id="31" name="bg object 31"/>
          <p:cNvPicPr/>
          <p:nvPr/>
        </p:nvPicPr>
        <p:blipFill>
          <a:blip r:embed="rId5" cstate="print"/>
          <a:stretch>
            <a:fillRect/>
          </a:stretch>
        </p:blipFill>
        <p:spPr>
          <a:xfrm>
            <a:off x="1245107" y="655319"/>
            <a:ext cx="926604" cy="4408932"/>
          </a:xfrm>
          <a:prstGeom prst="rect">
            <a:avLst/>
          </a:prstGeom>
        </p:spPr>
      </p:pic>
      <p:sp>
        <p:nvSpPr>
          <p:cNvPr id="32" name="bg object 32"/>
          <p:cNvSpPr/>
          <p:nvPr/>
        </p:nvSpPr>
        <p:spPr>
          <a:xfrm>
            <a:off x="1300861" y="872997"/>
            <a:ext cx="749300" cy="3941445"/>
          </a:xfrm>
          <a:custGeom>
            <a:avLst/>
            <a:gdLst/>
            <a:ahLst/>
            <a:cxnLst/>
            <a:rect l="l" t="t" r="r" b="b"/>
            <a:pathLst>
              <a:path w="749300" h="3941445">
                <a:moveTo>
                  <a:pt x="748766" y="0"/>
                </a:moveTo>
                <a:lnTo>
                  <a:pt x="0" y="0"/>
                </a:lnTo>
                <a:lnTo>
                  <a:pt x="0" y="3940937"/>
                </a:lnTo>
                <a:lnTo>
                  <a:pt x="748766" y="3940937"/>
                </a:lnTo>
                <a:lnTo>
                  <a:pt x="748766" y="0"/>
                </a:lnTo>
                <a:close/>
              </a:path>
            </a:pathLst>
          </a:custGeom>
          <a:solidFill>
            <a:srgbClr val="BE9000"/>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1"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F366CF43-D1D9-4C68-9171-66F6516746DB}" type="datetime1">
              <a:rPr lang="en-US" smtClean="0"/>
              <a:t>4/1/2026</a:t>
            </a:fld>
            <a:endParaRPr lang="en-US"/>
          </a:p>
        </p:txBody>
      </p:sp>
      <p:sp>
        <p:nvSpPr>
          <p:cNvPr id="7" name="Holder 7"/>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C7243245-105F-4891-9DB6-F7E4A44721A1}" type="datetime1">
              <a:rPr lang="en-US" smtClean="0"/>
              <a:t>4/1/2026</a:t>
            </a:fld>
            <a:endParaRPr lang="en-US"/>
          </a:p>
        </p:txBody>
      </p:sp>
      <p:sp>
        <p:nvSpPr>
          <p:cNvPr id="5" name="Holder 5"/>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9FB852F1-1EF6-4903-9A2B-37196EC1086D}" type="datetime1">
              <a:rPr lang="en-US" smtClean="0"/>
              <a:t>4/1/2026</a:t>
            </a:fld>
            <a:endParaRPr lang="en-US"/>
          </a:p>
        </p:txBody>
      </p:sp>
      <p:sp>
        <p:nvSpPr>
          <p:cNvPr id="4" name="Holder 4"/>
          <p:cNvSpPr>
            <a:spLocks noGrp="1"/>
          </p:cNvSpPr>
          <p:nvPr>
            <p:ph type="sldNum" sz="quarter" idx="7"/>
          </p:nvPr>
        </p:nvSpPr>
        <p:spPr/>
        <p:txBody>
          <a:bodyPr lIns="0" tIns="0" rIns="0" bIns="0"/>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49388" y="0"/>
            <a:ext cx="11702850" cy="6857998"/>
          </a:xfrm>
          <a:prstGeom prst="rect">
            <a:avLst/>
          </a:prstGeom>
        </p:spPr>
      </p:pic>
      <p:pic>
        <p:nvPicPr>
          <p:cNvPr id="17" name="bg object 17"/>
          <p:cNvPicPr/>
          <p:nvPr/>
        </p:nvPicPr>
        <p:blipFill>
          <a:blip r:embed="rId8" cstate="print"/>
          <a:stretch>
            <a:fillRect/>
          </a:stretch>
        </p:blipFill>
        <p:spPr>
          <a:xfrm>
            <a:off x="7362698" y="2032380"/>
            <a:ext cx="4829302" cy="4825617"/>
          </a:xfrm>
          <a:prstGeom prst="rect">
            <a:avLst/>
          </a:prstGeom>
        </p:spPr>
      </p:pic>
      <p:sp>
        <p:nvSpPr>
          <p:cNvPr id="18" name="bg object 18"/>
          <p:cNvSpPr/>
          <p:nvPr/>
        </p:nvSpPr>
        <p:spPr>
          <a:xfrm>
            <a:off x="11602974"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13" y="585622"/>
                </a:lnTo>
                <a:lnTo>
                  <a:pt x="589038" y="585622"/>
                </a:lnTo>
                <a:lnTo>
                  <a:pt x="589038" y="292811"/>
                </a:lnTo>
                <a:lnTo>
                  <a:pt x="589038" y="0"/>
                </a:lnTo>
                <a:close/>
              </a:path>
            </a:pathLst>
          </a:custGeom>
          <a:solidFill>
            <a:srgbClr val="0044C9"/>
          </a:solidFill>
        </p:spPr>
        <p:txBody>
          <a:bodyPr wrap="square" lIns="0" tIns="0" rIns="0" bIns="0" rtlCol="0"/>
          <a:lstStyle/>
          <a:p>
            <a:endParaRPr/>
          </a:p>
        </p:txBody>
      </p:sp>
      <p:sp>
        <p:nvSpPr>
          <p:cNvPr id="19" name="bg object 19"/>
          <p:cNvSpPr/>
          <p:nvPr/>
        </p:nvSpPr>
        <p:spPr>
          <a:xfrm>
            <a:off x="1101394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70195"/>
            </a:srgbClr>
          </a:solidFill>
        </p:spPr>
        <p:txBody>
          <a:bodyPr wrap="square" lIns="0" tIns="0" rIns="0" bIns="0" rtlCol="0"/>
          <a:lstStyle/>
          <a:p>
            <a:endParaRPr/>
          </a:p>
        </p:txBody>
      </p:sp>
      <p:sp>
        <p:nvSpPr>
          <p:cNvPr id="20" name="bg object 20"/>
          <p:cNvSpPr/>
          <p:nvPr/>
        </p:nvSpPr>
        <p:spPr>
          <a:xfrm>
            <a:off x="11308461" y="6272377"/>
            <a:ext cx="589280" cy="586105"/>
          </a:xfrm>
          <a:custGeom>
            <a:avLst/>
            <a:gdLst/>
            <a:ahLst/>
            <a:cxnLst/>
            <a:rect l="l" t="t" r="r" b="b"/>
            <a:pathLst>
              <a:path w="589279" h="586104">
                <a:moveTo>
                  <a:pt x="589038" y="0"/>
                </a:moveTo>
                <a:lnTo>
                  <a:pt x="294513" y="0"/>
                </a:lnTo>
                <a:lnTo>
                  <a:pt x="294513" y="292811"/>
                </a:lnTo>
                <a:lnTo>
                  <a:pt x="0" y="292811"/>
                </a:lnTo>
                <a:lnTo>
                  <a:pt x="0" y="585622"/>
                </a:lnTo>
                <a:lnTo>
                  <a:pt x="294525" y="585622"/>
                </a:lnTo>
                <a:lnTo>
                  <a:pt x="294525" y="292811"/>
                </a:lnTo>
                <a:lnTo>
                  <a:pt x="589038" y="292811"/>
                </a:lnTo>
                <a:lnTo>
                  <a:pt x="589038" y="0"/>
                </a:lnTo>
                <a:close/>
              </a:path>
            </a:pathLst>
          </a:custGeom>
          <a:solidFill>
            <a:srgbClr val="0044C9"/>
          </a:solidFill>
        </p:spPr>
        <p:txBody>
          <a:bodyPr wrap="square" lIns="0" tIns="0" rIns="0" bIns="0" rtlCol="0"/>
          <a:lstStyle/>
          <a:p>
            <a:endParaRPr/>
          </a:p>
        </p:txBody>
      </p:sp>
      <p:sp>
        <p:nvSpPr>
          <p:cNvPr id="21" name="bg object 21"/>
          <p:cNvSpPr/>
          <p:nvPr/>
        </p:nvSpPr>
        <p:spPr>
          <a:xfrm>
            <a:off x="11308461" y="5979566"/>
            <a:ext cx="883919" cy="586105"/>
          </a:xfrm>
          <a:custGeom>
            <a:avLst/>
            <a:gdLst/>
            <a:ahLst/>
            <a:cxnLst/>
            <a:rect l="l" t="t" r="r" b="b"/>
            <a:pathLst>
              <a:path w="883920" h="586104">
                <a:moveTo>
                  <a:pt x="294525" y="292811"/>
                </a:moveTo>
                <a:lnTo>
                  <a:pt x="0" y="292811"/>
                </a:lnTo>
                <a:lnTo>
                  <a:pt x="0" y="585622"/>
                </a:lnTo>
                <a:lnTo>
                  <a:pt x="294525" y="585622"/>
                </a:lnTo>
                <a:lnTo>
                  <a:pt x="294525" y="292811"/>
                </a:lnTo>
                <a:close/>
              </a:path>
              <a:path w="883920" h="586104">
                <a:moveTo>
                  <a:pt x="883551" y="0"/>
                </a:moveTo>
                <a:lnTo>
                  <a:pt x="589026" y="0"/>
                </a:lnTo>
                <a:lnTo>
                  <a:pt x="589026" y="292811"/>
                </a:lnTo>
                <a:lnTo>
                  <a:pt x="883551" y="292811"/>
                </a:lnTo>
                <a:lnTo>
                  <a:pt x="883551" y="0"/>
                </a:lnTo>
                <a:close/>
              </a:path>
            </a:pathLst>
          </a:custGeom>
          <a:solidFill>
            <a:srgbClr val="0044C9">
              <a:alpha val="70195"/>
            </a:srgbClr>
          </a:solidFill>
        </p:spPr>
        <p:txBody>
          <a:bodyPr wrap="square" lIns="0" tIns="0" rIns="0" bIns="0" rtlCol="0"/>
          <a:lstStyle/>
          <a:p>
            <a:endParaRPr/>
          </a:p>
        </p:txBody>
      </p:sp>
      <p:sp>
        <p:nvSpPr>
          <p:cNvPr id="22" name="bg object 22"/>
          <p:cNvSpPr/>
          <p:nvPr/>
        </p:nvSpPr>
        <p:spPr>
          <a:xfrm>
            <a:off x="10719308" y="6565188"/>
            <a:ext cx="294640" cy="293370"/>
          </a:xfrm>
          <a:custGeom>
            <a:avLst/>
            <a:gdLst/>
            <a:ahLst/>
            <a:cxnLst/>
            <a:rect l="l" t="t" r="r" b="b"/>
            <a:pathLst>
              <a:path w="294640" h="293370">
                <a:moveTo>
                  <a:pt x="294525" y="0"/>
                </a:moveTo>
                <a:lnTo>
                  <a:pt x="0" y="0"/>
                </a:lnTo>
                <a:lnTo>
                  <a:pt x="0" y="292811"/>
                </a:lnTo>
                <a:lnTo>
                  <a:pt x="294525" y="292811"/>
                </a:lnTo>
                <a:lnTo>
                  <a:pt x="294525" y="0"/>
                </a:lnTo>
                <a:close/>
              </a:path>
            </a:pathLst>
          </a:custGeom>
          <a:solidFill>
            <a:srgbClr val="0044C9">
              <a:alpha val="50195"/>
            </a:srgbClr>
          </a:solidFill>
        </p:spPr>
        <p:txBody>
          <a:bodyPr wrap="square" lIns="0" tIns="0" rIns="0" bIns="0" rtlCol="0"/>
          <a:lstStyle/>
          <a:p>
            <a:endParaRPr/>
          </a:p>
        </p:txBody>
      </p:sp>
      <p:sp>
        <p:nvSpPr>
          <p:cNvPr id="2" name="Holder 2"/>
          <p:cNvSpPr>
            <a:spLocks noGrp="1"/>
          </p:cNvSpPr>
          <p:nvPr>
            <p:ph type="title"/>
          </p:nvPr>
        </p:nvSpPr>
        <p:spPr>
          <a:xfrm>
            <a:off x="201574" y="93929"/>
            <a:ext cx="6718223" cy="530529"/>
          </a:xfrm>
          <a:prstGeom prst="rect">
            <a:avLst/>
          </a:prstGeom>
        </p:spPr>
        <p:txBody>
          <a:bodyPr wrap="square" lIns="0" tIns="0" rIns="0" bIns="0">
            <a:spAutoFit/>
          </a:bodyPr>
          <a:lstStyle>
            <a:lvl1pPr>
              <a:defRPr sz="2800" b="1" i="0">
                <a:solidFill>
                  <a:schemeClr val="bg1"/>
                </a:solidFill>
                <a:latin typeface="Calibri"/>
                <a:cs typeface="Calibri"/>
              </a:defRPr>
            </a:lvl1pPr>
          </a:lstStyle>
          <a:p>
            <a:endParaRPr/>
          </a:p>
        </p:txBody>
      </p:sp>
      <p:sp>
        <p:nvSpPr>
          <p:cNvPr id="3" name="Holder 3"/>
          <p:cNvSpPr>
            <a:spLocks noGrp="1"/>
          </p:cNvSpPr>
          <p:nvPr>
            <p:ph type="body" idx="1"/>
          </p:nvPr>
        </p:nvSpPr>
        <p:spPr>
          <a:xfrm>
            <a:off x="97789" y="1310258"/>
            <a:ext cx="11467465" cy="211201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46E36440-5E97-40E3-9940-160EA094DB4A}" type="datetime1">
              <a:rPr lang="en-US" smtClean="0"/>
              <a:t>4/1/2026</a:t>
            </a:fld>
            <a:endParaRPr lang="en-US"/>
          </a:p>
        </p:txBody>
      </p:sp>
      <p:sp>
        <p:nvSpPr>
          <p:cNvPr id="6" name="Holder 6"/>
          <p:cNvSpPr>
            <a:spLocks noGrp="1"/>
          </p:cNvSpPr>
          <p:nvPr>
            <p:ph type="sldNum" sz="quarter" idx="7"/>
          </p:nvPr>
        </p:nvSpPr>
        <p:spPr>
          <a:xfrm>
            <a:off x="11768963" y="6467154"/>
            <a:ext cx="259715" cy="197484"/>
          </a:xfrm>
          <a:prstGeom prst="rect">
            <a:avLst/>
          </a:prstGeom>
        </p:spPr>
        <p:txBody>
          <a:bodyPr wrap="square" lIns="0" tIns="0" rIns="0" bIns="0">
            <a:spAutoFit/>
          </a:bodyPr>
          <a:lstStyle>
            <a:lvl1pPr>
              <a:defRPr sz="1200" b="0" i="0">
                <a:solidFill>
                  <a:schemeClr val="bg1"/>
                </a:solidFill>
                <a:latin typeface="Arial MT"/>
                <a:cs typeface="Arial MT"/>
              </a:defRPr>
            </a:lvl1pPr>
          </a:lstStyle>
          <a:p>
            <a:pPr marL="122555">
              <a:lnSpc>
                <a:spcPts val="1425"/>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www.yerelkalkinmahamlesi.sanayi.gov.t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203263" y="0"/>
              <a:ext cx="11988673" cy="6857998"/>
            </a:xfrm>
            <a:prstGeom prst="rect">
              <a:avLst/>
            </a:prstGeom>
          </p:spPr>
        </p:pic>
        <p:pic>
          <p:nvPicPr>
            <p:cNvPr id="5" name="object 5"/>
            <p:cNvPicPr/>
            <p:nvPr/>
          </p:nvPicPr>
          <p:blipFill>
            <a:blip r:embed="rId4" cstate="print"/>
            <a:stretch>
              <a:fillRect/>
            </a:stretch>
          </p:blipFill>
          <p:spPr>
            <a:xfrm>
              <a:off x="7362697" y="2032380"/>
              <a:ext cx="4829302" cy="4825617"/>
            </a:xfrm>
            <a:prstGeom prst="rect">
              <a:avLst/>
            </a:prstGeom>
          </p:spPr>
        </p:pic>
      </p:grpSp>
      <p:sp>
        <p:nvSpPr>
          <p:cNvPr id="7" name="object 7"/>
          <p:cNvSpPr txBox="1"/>
          <p:nvPr/>
        </p:nvSpPr>
        <p:spPr>
          <a:xfrm>
            <a:off x="2323745" y="3261740"/>
            <a:ext cx="6849745" cy="505908"/>
          </a:xfrm>
          <a:prstGeom prst="rect">
            <a:avLst/>
          </a:prstGeom>
        </p:spPr>
        <p:txBody>
          <a:bodyPr vert="horz" wrap="square" lIns="0" tIns="13335" rIns="0" bIns="0" rtlCol="0">
            <a:spAutoFit/>
          </a:bodyPr>
          <a:lstStyle/>
          <a:p>
            <a:pPr marL="12700" algn="ctr">
              <a:lnSpc>
                <a:spcPct val="100000"/>
              </a:lnSpc>
              <a:spcBef>
                <a:spcPts val="105"/>
              </a:spcBef>
            </a:pPr>
            <a:r>
              <a:rPr lang="tr-TR" sz="3200" b="1" spc="-10" dirty="0" smtClean="0">
                <a:solidFill>
                  <a:srgbClr val="FFFFFF"/>
                </a:solidFill>
                <a:latin typeface="Calibri" panose="020F0502020204030204" pitchFamily="34" charset="0"/>
                <a:ea typeface="Calibri" panose="020F0502020204030204" pitchFamily="34" charset="0"/>
                <a:cs typeface="Calibri" panose="020F0502020204030204" pitchFamily="34" charset="0"/>
              </a:rPr>
              <a:t>YEREL KALKINMA HAMLESİ PROGRAMI</a:t>
            </a:r>
            <a:endParaRPr sz="3200" dirty="0">
              <a:latin typeface="Calibri" panose="020F0502020204030204" pitchFamily="34" charset="0"/>
              <a:ea typeface="Calibri" panose="020F0502020204030204" pitchFamily="34" charset="0"/>
              <a:cs typeface="Calibri" panose="020F0502020204030204" pitchFamily="34" charset="0"/>
            </a:endParaRPr>
          </a:p>
        </p:txBody>
      </p:sp>
      <p:sp>
        <p:nvSpPr>
          <p:cNvPr id="8" name="object 8"/>
          <p:cNvSpPr txBox="1"/>
          <p:nvPr/>
        </p:nvSpPr>
        <p:spPr>
          <a:xfrm>
            <a:off x="4846064" y="6050737"/>
            <a:ext cx="2240536" cy="443070"/>
          </a:xfrm>
          <a:prstGeom prst="rect">
            <a:avLst/>
          </a:prstGeom>
        </p:spPr>
        <p:txBody>
          <a:bodyPr vert="horz" wrap="square" lIns="0" tIns="12065" rIns="0" bIns="0" rtlCol="0">
            <a:spAutoFit/>
          </a:bodyPr>
          <a:lstStyle/>
          <a:p>
            <a:pPr marL="12700">
              <a:lnSpc>
                <a:spcPct val="100000"/>
              </a:lnSpc>
              <a:spcBef>
                <a:spcPts val="95"/>
              </a:spcBef>
            </a:pPr>
            <a:r>
              <a:rPr lang="tr-TR" sz="2800" b="1" spc="-105" dirty="0" smtClean="0">
                <a:solidFill>
                  <a:srgbClr val="FFFFFF"/>
                </a:solidFill>
                <a:latin typeface="Calibri"/>
                <a:cs typeface="Calibri"/>
              </a:rPr>
              <a:t>NİSAN</a:t>
            </a:r>
            <a:r>
              <a:rPr sz="2800" b="1" spc="-105" dirty="0" smtClean="0">
                <a:solidFill>
                  <a:srgbClr val="FFFFFF"/>
                </a:solidFill>
                <a:latin typeface="Calibri"/>
                <a:cs typeface="Calibri"/>
              </a:rPr>
              <a:t> </a:t>
            </a:r>
            <a:r>
              <a:rPr sz="2800" b="1" spc="-20" dirty="0" smtClean="0">
                <a:solidFill>
                  <a:srgbClr val="FFFFFF"/>
                </a:solidFill>
                <a:latin typeface="Calibri"/>
                <a:cs typeface="Calibri"/>
              </a:rPr>
              <a:t>202</a:t>
            </a:r>
            <a:r>
              <a:rPr lang="tr-TR" sz="2800" b="1" spc="-20" dirty="0" smtClean="0">
                <a:solidFill>
                  <a:srgbClr val="FFFFFF"/>
                </a:solidFill>
                <a:latin typeface="Calibri"/>
                <a:cs typeface="Calibri"/>
              </a:rPr>
              <a:t>6</a:t>
            </a:r>
            <a:endParaRPr sz="2800" dirty="0">
              <a:latin typeface="Calibri"/>
              <a:cs typeface="Calibri"/>
            </a:endParaRPr>
          </a:p>
        </p:txBody>
      </p:sp>
      <p:pic>
        <p:nvPicPr>
          <p:cNvPr id="10" name="Resim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33244" y="1417697"/>
            <a:ext cx="1229360" cy="1229360"/>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55825" y="1395751"/>
            <a:ext cx="5130775" cy="12653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15201"/>
            <a:ext cx="12192000" cy="455917"/>
          </a:xfrm>
          <a:prstGeom prst="rect">
            <a:avLst/>
          </a:prstGeom>
        </p:spPr>
      </p:pic>
      <p:sp>
        <p:nvSpPr>
          <p:cNvPr id="4" name="object 4"/>
          <p:cNvSpPr txBox="1">
            <a:spLocks noGrp="1"/>
          </p:cNvSpPr>
          <p:nvPr>
            <p:ph type="title"/>
          </p:nvPr>
        </p:nvSpPr>
        <p:spPr>
          <a:xfrm>
            <a:off x="201574" y="93929"/>
            <a:ext cx="81042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Arial"/>
                <a:cs typeface="Arial"/>
              </a:rPr>
              <a:t>YEREL KALKINMA HAMLESİ PROGRAMI</a:t>
            </a:r>
            <a:endParaRPr lang="tr-TR" dirty="0">
              <a:latin typeface="Arial"/>
              <a:cs typeface="Arial"/>
            </a:endParaRPr>
          </a:p>
        </p:txBody>
      </p:sp>
      <p:sp>
        <p:nvSpPr>
          <p:cNvPr id="9" name="object 9"/>
          <p:cNvSpPr txBox="1"/>
          <p:nvPr/>
        </p:nvSpPr>
        <p:spPr>
          <a:xfrm>
            <a:off x="609600" y="1219200"/>
            <a:ext cx="9791699" cy="3429144"/>
          </a:xfrm>
          <a:prstGeom prst="rect">
            <a:avLst/>
          </a:prstGeom>
        </p:spPr>
        <p:txBody>
          <a:bodyPr vert="horz" wrap="square" lIns="0" tIns="12700" rIns="0" bIns="0" rtlCol="0">
            <a:spAutoFit/>
          </a:bodyPr>
          <a:lstStyle/>
          <a:p>
            <a:pPr marL="342900" indent="-342900" algn="l">
              <a:lnSpc>
                <a:spcPct val="100000"/>
              </a:lnSpc>
              <a:spcBef>
                <a:spcPts val="1540"/>
              </a:spcBef>
              <a:buFont typeface="Wingdings" panose="05000000000000000000" pitchFamily="2" charset="2"/>
              <a:buChar char="Ø"/>
            </a:pPr>
            <a:r>
              <a:rPr lang="tr-TR" sz="3200" dirty="0" smtClean="0">
                <a:solidFill>
                  <a:schemeClr val="tx1"/>
                </a:solidFill>
                <a:latin typeface="Calibri"/>
                <a:cs typeface="Calibri"/>
              </a:rPr>
              <a:t>B</a:t>
            </a:r>
            <a:r>
              <a:rPr sz="3200" dirty="0" err="1" smtClean="0">
                <a:solidFill>
                  <a:schemeClr val="tx1"/>
                </a:solidFill>
                <a:latin typeface="Calibri"/>
                <a:cs typeface="Calibri"/>
              </a:rPr>
              <a:t>ölgeler</a:t>
            </a:r>
            <a:r>
              <a:rPr lang="tr-TR" sz="3200" dirty="0" smtClean="0">
                <a:solidFill>
                  <a:schemeClr val="tx1"/>
                </a:solidFill>
                <a:latin typeface="Calibri"/>
                <a:cs typeface="Calibri"/>
              </a:rPr>
              <a:t> </a:t>
            </a:r>
            <a:r>
              <a:rPr sz="3200" dirty="0" err="1" smtClean="0">
                <a:solidFill>
                  <a:schemeClr val="tx1"/>
                </a:solidFill>
                <a:latin typeface="Calibri"/>
                <a:cs typeface="Calibri"/>
              </a:rPr>
              <a:t>arası</a:t>
            </a:r>
            <a:r>
              <a:rPr sz="3200" spc="15" dirty="0" smtClean="0">
                <a:solidFill>
                  <a:schemeClr val="tx1"/>
                </a:solidFill>
                <a:latin typeface="Calibri"/>
                <a:cs typeface="Calibri"/>
              </a:rPr>
              <a:t> </a:t>
            </a:r>
            <a:r>
              <a:rPr sz="3200" dirty="0">
                <a:solidFill>
                  <a:schemeClr val="tx1"/>
                </a:solidFill>
                <a:latin typeface="Calibri"/>
                <a:cs typeface="Calibri"/>
              </a:rPr>
              <a:t>gelişmişlik</a:t>
            </a:r>
            <a:r>
              <a:rPr sz="3200" spc="10" dirty="0">
                <a:solidFill>
                  <a:schemeClr val="tx1"/>
                </a:solidFill>
                <a:latin typeface="Calibri"/>
                <a:cs typeface="Calibri"/>
              </a:rPr>
              <a:t> </a:t>
            </a:r>
            <a:r>
              <a:rPr sz="3200" dirty="0">
                <a:solidFill>
                  <a:schemeClr val="tx1"/>
                </a:solidFill>
                <a:latin typeface="Calibri"/>
                <a:cs typeface="Calibri"/>
              </a:rPr>
              <a:t>farklarının</a:t>
            </a:r>
            <a:r>
              <a:rPr sz="3200" spc="25" dirty="0">
                <a:solidFill>
                  <a:schemeClr val="tx1"/>
                </a:solidFill>
                <a:latin typeface="Calibri"/>
                <a:cs typeface="Calibri"/>
              </a:rPr>
              <a:t> </a:t>
            </a:r>
            <a:r>
              <a:rPr sz="3200" dirty="0">
                <a:solidFill>
                  <a:schemeClr val="tx1"/>
                </a:solidFill>
                <a:latin typeface="Calibri"/>
                <a:cs typeface="Calibri"/>
              </a:rPr>
              <a:t>azaltılması,</a:t>
            </a:r>
            <a:r>
              <a:rPr sz="3200" spc="20" dirty="0">
                <a:solidFill>
                  <a:schemeClr val="tx1"/>
                </a:solidFill>
                <a:latin typeface="Calibri"/>
                <a:cs typeface="Calibri"/>
              </a:rPr>
              <a:t> </a:t>
            </a:r>
            <a:endParaRPr lang="tr-TR" sz="3200" spc="20" dirty="0" smtClean="0">
              <a:solidFill>
                <a:schemeClr val="tx1"/>
              </a:solidFill>
              <a:latin typeface="Calibri"/>
              <a:cs typeface="Calibri"/>
            </a:endParaRPr>
          </a:p>
          <a:p>
            <a:pPr marL="342900" indent="-342900" algn="l">
              <a:lnSpc>
                <a:spcPct val="100000"/>
              </a:lnSpc>
              <a:spcBef>
                <a:spcPts val="1540"/>
              </a:spcBef>
              <a:buFont typeface="Wingdings" panose="05000000000000000000" pitchFamily="2" charset="2"/>
              <a:buChar char="Ø"/>
            </a:pPr>
            <a:r>
              <a:rPr lang="tr-TR" sz="3200" dirty="0" smtClean="0">
                <a:solidFill>
                  <a:schemeClr val="tx1"/>
                </a:solidFill>
                <a:latin typeface="Calibri"/>
                <a:cs typeface="Calibri"/>
              </a:rPr>
              <a:t>İ</a:t>
            </a:r>
            <a:r>
              <a:rPr sz="3200" dirty="0" err="1" smtClean="0">
                <a:solidFill>
                  <a:schemeClr val="tx1"/>
                </a:solidFill>
                <a:latin typeface="Calibri"/>
                <a:cs typeface="Calibri"/>
              </a:rPr>
              <a:t>llerin</a:t>
            </a:r>
            <a:r>
              <a:rPr sz="3200" spc="20" dirty="0" smtClean="0">
                <a:solidFill>
                  <a:schemeClr val="tx1"/>
                </a:solidFill>
                <a:latin typeface="Calibri"/>
                <a:cs typeface="Calibri"/>
              </a:rPr>
              <a:t> </a:t>
            </a:r>
            <a:r>
              <a:rPr sz="3200" spc="-10" dirty="0" err="1">
                <a:solidFill>
                  <a:schemeClr val="tx1"/>
                </a:solidFill>
                <a:latin typeface="Calibri"/>
                <a:cs typeface="Calibri"/>
              </a:rPr>
              <a:t>potansiyellerinin</a:t>
            </a:r>
            <a:r>
              <a:rPr sz="3200" spc="-10" dirty="0">
                <a:solidFill>
                  <a:schemeClr val="tx1"/>
                </a:solidFill>
                <a:latin typeface="Calibri"/>
                <a:cs typeface="Calibri"/>
              </a:rPr>
              <a:t> </a:t>
            </a:r>
            <a:r>
              <a:rPr sz="3200" dirty="0" err="1" smtClean="0">
                <a:solidFill>
                  <a:schemeClr val="tx1"/>
                </a:solidFill>
                <a:latin typeface="Calibri"/>
                <a:cs typeface="Calibri"/>
              </a:rPr>
              <a:t>değerlendirilmesi</a:t>
            </a:r>
            <a:r>
              <a:rPr lang="tr-TR" sz="3200" dirty="0" smtClean="0">
                <a:solidFill>
                  <a:schemeClr val="tx1"/>
                </a:solidFill>
                <a:latin typeface="Calibri"/>
                <a:cs typeface="Calibri"/>
              </a:rPr>
              <a:t>,</a:t>
            </a:r>
            <a:r>
              <a:rPr sz="3200" spc="110" dirty="0" smtClean="0">
                <a:solidFill>
                  <a:schemeClr val="tx1"/>
                </a:solidFill>
                <a:latin typeface="Calibri"/>
                <a:cs typeface="Calibri"/>
              </a:rPr>
              <a:t> </a:t>
            </a:r>
            <a:endParaRPr lang="tr-TR" sz="3200" dirty="0">
              <a:solidFill>
                <a:schemeClr val="tx1"/>
              </a:solidFill>
              <a:latin typeface="Calibri"/>
              <a:cs typeface="Calibri"/>
            </a:endParaRPr>
          </a:p>
          <a:p>
            <a:pPr marL="342900" indent="-342900" algn="l">
              <a:lnSpc>
                <a:spcPct val="100000"/>
              </a:lnSpc>
              <a:spcBef>
                <a:spcPts val="1540"/>
              </a:spcBef>
              <a:buFont typeface="Wingdings" panose="05000000000000000000" pitchFamily="2" charset="2"/>
              <a:buChar char="Ø"/>
            </a:pPr>
            <a:r>
              <a:rPr lang="tr-TR" sz="3200" dirty="0" smtClean="0">
                <a:solidFill>
                  <a:schemeClr val="tx1"/>
                </a:solidFill>
                <a:latin typeface="Calibri"/>
                <a:cs typeface="Calibri"/>
              </a:rPr>
              <a:t>R</a:t>
            </a:r>
            <a:r>
              <a:rPr sz="3200" dirty="0" err="1" smtClean="0">
                <a:solidFill>
                  <a:schemeClr val="tx1"/>
                </a:solidFill>
                <a:latin typeface="Calibri"/>
                <a:cs typeface="Calibri"/>
              </a:rPr>
              <a:t>ekabet</a:t>
            </a:r>
            <a:r>
              <a:rPr sz="3200" spc="105" dirty="0" smtClean="0">
                <a:solidFill>
                  <a:schemeClr val="tx1"/>
                </a:solidFill>
                <a:latin typeface="Calibri"/>
                <a:cs typeface="Calibri"/>
              </a:rPr>
              <a:t> </a:t>
            </a:r>
            <a:r>
              <a:rPr sz="3200" dirty="0">
                <a:solidFill>
                  <a:schemeClr val="tx1"/>
                </a:solidFill>
                <a:latin typeface="Calibri"/>
                <a:cs typeface="Calibri"/>
              </a:rPr>
              <a:t>güçlerinin</a:t>
            </a:r>
            <a:r>
              <a:rPr sz="3200" spc="125" dirty="0">
                <a:solidFill>
                  <a:schemeClr val="tx1"/>
                </a:solidFill>
                <a:latin typeface="Calibri"/>
                <a:cs typeface="Calibri"/>
              </a:rPr>
              <a:t> </a:t>
            </a:r>
            <a:r>
              <a:rPr sz="3200" dirty="0">
                <a:solidFill>
                  <a:schemeClr val="tx1"/>
                </a:solidFill>
                <a:latin typeface="Calibri"/>
                <a:cs typeface="Calibri"/>
              </a:rPr>
              <a:t>artırılmasına</a:t>
            </a:r>
            <a:r>
              <a:rPr sz="3200" spc="100" dirty="0">
                <a:solidFill>
                  <a:schemeClr val="tx1"/>
                </a:solidFill>
                <a:latin typeface="Calibri"/>
                <a:cs typeface="Calibri"/>
              </a:rPr>
              <a:t> </a:t>
            </a:r>
            <a:r>
              <a:rPr sz="3200" dirty="0">
                <a:solidFill>
                  <a:schemeClr val="tx1"/>
                </a:solidFill>
                <a:latin typeface="Calibri"/>
                <a:cs typeface="Calibri"/>
              </a:rPr>
              <a:t>katkı</a:t>
            </a:r>
            <a:r>
              <a:rPr sz="3200" spc="110" dirty="0">
                <a:solidFill>
                  <a:schemeClr val="tx1"/>
                </a:solidFill>
                <a:latin typeface="Calibri"/>
                <a:cs typeface="Calibri"/>
              </a:rPr>
              <a:t> </a:t>
            </a:r>
            <a:r>
              <a:rPr sz="3200" dirty="0">
                <a:solidFill>
                  <a:schemeClr val="tx1"/>
                </a:solidFill>
                <a:latin typeface="Calibri"/>
                <a:cs typeface="Calibri"/>
              </a:rPr>
              <a:t>sağlayacak,</a:t>
            </a:r>
            <a:r>
              <a:rPr sz="3200" spc="120" dirty="0">
                <a:solidFill>
                  <a:schemeClr val="tx1"/>
                </a:solidFill>
                <a:latin typeface="Calibri"/>
                <a:cs typeface="Calibri"/>
              </a:rPr>
              <a:t> </a:t>
            </a:r>
            <a:endParaRPr lang="tr-TR" sz="3200" spc="120" dirty="0" smtClean="0">
              <a:solidFill>
                <a:schemeClr val="tx1"/>
              </a:solidFill>
              <a:latin typeface="Calibri"/>
              <a:cs typeface="Calibri"/>
            </a:endParaRPr>
          </a:p>
          <a:p>
            <a:pPr algn="l">
              <a:lnSpc>
                <a:spcPct val="100000"/>
              </a:lnSpc>
              <a:spcBef>
                <a:spcPts val="1540"/>
              </a:spcBef>
            </a:pPr>
            <a:endParaRPr lang="tr-TR" sz="2000" spc="120" dirty="0">
              <a:solidFill>
                <a:srgbClr val="FF0000"/>
              </a:solidFill>
              <a:latin typeface="Calibri"/>
              <a:cs typeface="Calibri"/>
            </a:endParaRPr>
          </a:p>
          <a:p>
            <a:pPr algn="l">
              <a:lnSpc>
                <a:spcPct val="100000"/>
              </a:lnSpc>
              <a:spcBef>
                <a:spcPts val="1540"/>
              </a:spcBef>
            </a:pPr>
            <a:r>
              <a:rPr sz="2800" i="1" dirty="0" smtClean="0">
                <a:solidFill>
                  <a:srgbClr val="FF0000"/>
                </a:solidFill>
                <a:latin typeface="Calibri"/>
                <a:cs typeface="Calibri"/>
              </a:rPr>
              <a:t>her</a:t>
            </a:r>
            <a:r>
              <a:rPr sz="2800" i="1" spc="120" dirty="0" smtClean="0">
                <a:solidFill>
                  <a:srgbClr val="FF0000"/>
                </a:solidFill>
                <a:latin typeface="Calibri"/>
                <a:cs typeface="Calibri"/>
              </a:rPr>
              <a:t> </a:t>
            </a:r>
            <a:r>
              <a:rPr sz="2800" i="1" dirty="0">
                <a:solidFill>
                  <a:srgbClr val="FF0000"/>
                </a:solidFill>
                <a:latin typeface="Calibri"/>
                <a:cs typeface="Calibri"/>
              </a:rPr>
              <a:t>il</a:t>
            </a:r>
            <a:r>
              <a:rPr sz="2800" i="1" spc="114" dirty="0">
                <a:solidFill>
                  <a:srgbClr val="FF0000"/>
                </a:solidFill>
                <a:latin typeface="Calibri"/>
                <a:cs typeface="Calibri"/>
              </a:rPr>
              <a:t> </a:t>
            </a:r>
            <a:r>
              <a:rPr sz="2800" i="1" dirty="0">
                <a:solidFill>
                  <a:srgbClr val="FF0000"/>
                </a:solidFill>
                <a:latin typeface="Calibri"/>
                <a:cs typeface="Calibri"/>
              </a:rPr>
              <a:t>için</a:t>
            </a:r>
            <a:r>
              <a:rPr sz="2800" i="1" spc="120" dirty="0">
                <a:solidFill>
                  <a:srgbClr val="FF0000"/>
                </a:solidFill>
                <a:latin typeface="Calibri"/>
                <a:cs typeface="Calibri"/>
              </a:rPr>
              <a:t> </a:t>
            </a:r>
            <a:r>
              <a:rPr sz="2800" i="1" dirty="0">
                <a:solidFill>
                  <a:srgbClr val="FF0000"/>
                </a:solidFill>
                <a:latin typeface="Calibri"/>
                <a:cs typeface="Calibri"/>
              </a:rPr>
              <a:t>belirlenen</a:t>
            </a:r>
            <a:r>
              <a:rPr sz="2800" i="1" spc="110" dirty="0">
                <a:solidFill>
                  <a:srgbClr val="FF0000"/>
                </a:solidFill>
                <a:latin typeface="Calibri"/>
                <a:cs typeface="Calibri"/>
              </a:rPr>
              <a:t> </a:t>
            </a:r>
            <a:r>
              <a:rPr sz="2800" i="1" dirty="0">
                <a:solidFill>
                  <a:srgbClr val="FF0000"/>
                </a:solidFill>
                <a:latin typeface="Calibri"/>
                <a:cs typeface="Calibri"/>
              </a:rPr>
              <a:t>dört</a:t>
            </a:r>
            <a:r>
              <a:rPr sz="2800" i="1" spc="114" dirty="0">
                <a:solidFill>
                  <a:srgbClr val="FF0000"/>
                </a:solidFill>
                <a:latin typeface="Calibri"/>
                <a:cs typeface="Calibri"/>
              </a:rPr>
              <a:t> </a:t>
            </a:r>
            <a:r>
              <a:rPr sz="2800" i="1" spc="-10" dirty="0">
                <a:solidFill>
                  <a:srgbClr val="FF0000"/>
                </a:solidFill>
                <a:latin typeface="Calibri"/>
                <a:cs typeface="Calibri"/>
              </a:rPr>
              <a:t>yatırım konusu</a:t>
            </a:r>
            <a:r>
              <a:rPr sz="2800" i="1" spc="-10" dirty="0">
                <a:latin typeface="Calibri"/>
                <a:cs typeface="Calibri"/>
              </a:rPr>
              <a:t>na</a:t>
            </a:r>
            <a:r>
              <a:rPr sz="2800" i="1" spc="-65" dirty="0">
                <a:latin typeface="Calibri"/>
                <a:cs typeface="Calibri"/>
              </a:rPr>
              <a:t> </a:t>
            </a:r>
            <a:r>
              <a:rPr sz="2800" i="1" dirty="0">
                <a:latin typeface="Calibri"/>
                <a:cs typeface="Calibri"/>
              </a:rPr>
              <a:t>yönelik</a:t>
            </a:r>
            <a:r>
              <a:rPr sz="2800" i="1" spc="-60" dirty="0">
                <a:latin typeface="Calibri"/>
                <a:cs typeface="Calibri"/>
              </a:rPr>
              <a:t> </a:t>
            </a:r>
            <a:r>
              <a:rPr sz="2800" i="1" spc="-10" dirty="0">
                <a:latin typeface="Calibri"/>
                <a:cs typeface="Calibri"/>
              </a:rPr>
              <a:t>yatırımlar</a:t>
            </a:r>
            <a:r>
              <a:rPr sz="2800" i="1" spc="-55" dirty="0">
                <a:latin typeface="Calibri"/>
                <a:cs typeface="Calibri"/>
              </a:rPr>
              <a:t> </a:t>
            </a:r>
            <a:r>
              <a:rPr sz="2800" i="1" spc="-10" dirty="0">
                <a:latin typeface="Calibri"/>
                <a:cs typeface="Calibri"/>
              </a:rPr>
              <a:t>desteklenmektedir</a:t>
            </a:r>
            <a:r>
              <a:rPr sz="2000" spc="-10" dirty="0">
                <a:latin typeface="Calibri"/>
                <a:cs typeface="Calibri"/>
              </a:rPr>
              <a:t>.</a:t>
            </a:r>
            <a:endParaRPr sz="2000" dirty="0">
              <a:latin typeface="Calibri"/>
              <a:cs typeface="Calibri"/>
            </a:endParaRPr>
          </a:p>
        </p:txBody>
      </p:sp>
      <p:sp>
        <p:nvSpPr>
          <p:cNvPr id="18" name="object 18"/>
          <p:cNvSpPr txBox="1"/>
          <p:nvPr/>
        </p:nvSpPr>
        <p:spPr>
          <a:xfrm>
            <a:off x="11794363" y="6467154"/>
            <a:ext cx="196215" cy="179536"/>
          </a:xfrm>
          <a:prstGeom prst="rect">
            <a:avLst/>
          </a:prstGeom>
        </p:spPr>
        <p:txBody>
          <a:bodyPr vert="horz" wrap="square" lIns="0" tIns="0" rIns="0" bIns="0" rtlCol="0">
            <a:spAutoFit/>
          </a:bodyPr>
          <a:lstStyle/>
          <a:p>
            <a:pPr marL="12700">
              <a:lnSpc>
                <a:spcPts val="1425"/>
              </a:lnSpc>
            </a:pPr>
            <a:r>
              <a:rPr lang="tr-TR" sz="1200" spc="-25" dirty="0" smtClean="0">
                <a:solidFill>
                  <a:srgbClr val="FFFFFF"/>
                </a:solidFill>
                <a:latin typeface="Arial MT"/>
                <a:cs typeface="Arial MT"/>
              </a:rPr>
              <a:t>10</a:t>
            </a:r>
            <a:endParaRPr sz="1200" dirty="0">
              <a:latin typeface="Arial MT"/>
              <a:cs typeface="Arial MT"/>
            </a:endParaRPr>
          </a:p>
        </p:txBody>
      </p:sp>
    </p:spTree>
    <p:extLst>
      <p:ext uri="{BB962C8B-B14F-4D97-AF65-F5344CB8AC3E}">
        <p14:creationId xmlns:p14="http://schemas.microsoft.com/office/powerpoint/2010/main" val="1178295268"/>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15201"/>
            <a:ext cx="12192000" cy="455917"/>
          </a:xfrm>
          <a:prstGeom prst="rect">
            <a:avLst/>
          </a:prstGeom>
        </p:spPr>
      </p:pic>
      <p:sp>
        <p:nvSpPr>
          <p:cNvPr id="4" name="object 4"/>
          <p:cNvSpPr txBox="1">
            <a:spLocks noGrp="1"/>
          </p:cNvSpPr>
          <p:nvPr>
            <p:ph type="title"/>
          </p:nvPr>
        </p:nvSpPr>
        <p:spPr>
          <a:xfrm>
            <a:off x="201574" y="93929"/>
            <a:ext cx="81042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Arial"/>
                <a:cs typeface="Arial"/>
              </a:rPr>
              <a:t>YEREL KALKINMA HAMLESİ PROGRAMI</a:t>
            </a:r>
            <a:endParaRPr lang="tr-TR" dirty="0">
              <a:latin typeface="Arial"/>
              <a:cs typeface="Arial"/>
            </a:endParaRPr>
          </a:p>
        </p:txBody>
      </p:sp>
      <p:graphicFrame>
        <p:nvGraphicFramePr>
          <p:cNvPr id="20" name="Diyagram 19"/>
          <p:cNvGraphicFramePr/>
          <p:nvPr>
            <p:extLst>
              <p:ext uri="{D42A27DB-BD31-4B8C-83A1-F6EECF244321}">
                <p14:modId xmlns:p14="http://schemas.microsoft.com/office/powerpoint/2010/main" val="3052748118"/>
              </p:ext>
            </p:extLst>
          </p:nvPr>
        </p:nvGraphicFramePr>
        <p:xfrm>
          <a:off x="201574" y="1295400"/>
          <a:ext cx="11685626" cy="56145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1" name="Metin kutusu 20"/>
          <p:cNvSpPr txBox="1"/>
          <p:nvPr/>
        </p:nvSpPr>
        <p:spPr>
          <a:xfrm>
            <a:off x="762000" y="1203742"/>
            <a:ext cx="9753600" cy="646331"/>
          </a:xfrm>
          <a:prstGeom prst="rect">
            <a:avLst/>
          </a:prstGeom>
          <a:noFill/>
        </p:spPr>
        <p:txBody>
          <a:bodyPr wrap="square" rtlCol="0">
            <a:spAutoFit/>
          </a:bodyPr>
          <a:lstStyle/>
          <a:p>
            <a:pPr algn="ctr"/>
            <a:r>
              <a:rPr lang="tr-TR" sz="3600" dirty="0" smtClean="0">
                <a:solidFill>
                  <a:schemeClr val="tx2"/>
                </a:solidFill>
                <a:latin typeface="+mn-lt"/>
              </a:rPr>
              <a:t>YASAL DAYANAKLAR</a:t>
            </a:r>
            <a:endParaRPr lang="tr-TR" sz="3600" dirty="0">
              <a:solidFill>
                <a:schemeClr val="tx2"/>
              </a:solidFill>
              <a:latin typeface="+mn-lt"/>
            </a:endParaRPr>
          </a:p>
        </p:txBody>
      </p:sp>
      <p:sp>
        <p:nvSpPr>
          <p:cNvPr id="3" name="Slayt Numarası Yer Tutucusu 2"/>
          <p:cNvSpPr>
            <a:spLocks noGrp="1"/>
          </p:cNvSpPr>
          <p:nvPr>
            <p:ph type="sldNum" sz="quarter" idx="7"/>
          </p:nvPr>
        </p:nvSpPr>
        <p:spPr>
          <a:xfrm>
            <a:off x="11734800" y="6477000"/>
            <a:ext cx="423036" cy="179536"/>
          </a:xfrm>
        </p:spPr>
        <p:txBody>
          <a:bodyPr/>
          <a:lstStyle/>
          <a:p>
            <a:pPr marL="122555">
              <a:lnSpc>
                <a:spcPts val="1425"/>
              </a:lnSpc>
            </a:pPr>
            <a:r>
              <a:rPr lang="tr-TR" spc="-50" dirty="0" smtClean="0"/>
              <a:t>9</a:t>
            </a:r>
            <a:endParaRPr lang="tr-TR" spc="-5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 y="115201"/>
            <a:ext cx="12192000" cy="455917"/>
          </a:xfrm>
          <a:prstGeom prst="rect">
            <a:avLst/>
          </a:prstGeom>
        </p:spPr>
      </p:pic>
      <p:sp>
        <p:nvSpPr>
          <p:cNvPr id="4" name="object 4"/>
          <p:cNvSpPr txBox="1">
            <a:spLocks noGrp="1"/>
          </p:cNvSpPr>
          <p:nvPr>
            <p:ph type="title"/>
          </p:nvPr>
        </p:nvSpPr>
        <p:spPr>
          <a:xfrm>
            <a:off x="201574" y="93929"/>
            <a:ext cx="81042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Arial"/>
                <a:cs typeface="Arial"/>
              </a:rPr>
              <a:t>YEREL KALKINMA HAMLESİ PROGRAMI</a:t>
            </a:r>
            <a:endParaRPr lang="tr-TR" dirty="0">
              <a:latin typeface="Arial"/>
              <a:cs typeface="Arial"/>
            </a:endParaRPr>
          </a:p>
        </p:txBody>
      </p:sp>
      <p:sp>
        <p:nvSpPr>
          <p:cNvPr id="18" name="object 18"/>
          <p:cNvSpPr txBox="1"/>
          <p:nvPr/>
        </p:nvSpPr>
        <p:spPr>
          <a:xfrm>
            <a:off x="11794363" y="6467154"/>
            <a:ext cx="196215" cy="179536"/>
          </a:xfrm>
          <a:prstGeom prst="rect">
            <a:avLst/>
          </a:prstGeom>
        </p:spPr>
        <p:txBody>
          <a:bodyPr vert="horz" wrap="square" lIns="0" tIns="0" rIns="0" bIns="0" rtlCol="0">
            <a:spAutoFit/>
          </a:bodyPr>
          <a:lstStyle/>
          <a:p>
            <a:pPr marL="12700">
              <a:lnSpc>
                <a:spcPts val="1425"/>
              </a:lnSpc>
            </a:pPr>
            <a:r>
              <a:rPr lang="tr-TR" sz="1200" spc="-25" dirty="0" smtClean="0">
                <a:solidFill>
                  <a:srgbClr val="FFFFFF"/>
                </a:solidFill>
                <a:latin typeface="Arial MT"/>
                <a:cs typeface="Arial MT"/>
              </a:rPr>
              <a:t>11</a:t>
            </a:r>
            <a:endParaRPr sz="1200" dirty="0">
              <a:latin typeface="Arial MT"/>
              <a:cs typeface="Arial MT"/>
            </a:endParaRPr>
          </a:p>
        </p:txBody>
      </p:sp>
      <p:sp>
        <p:nvSpPr>
          <p:cNvPr id="21" name="Metin kutusu 20"/>
          <p:cNvSpPr txBox="1"/>
          <p:nvPr/>
        </p:nvSpPr>
        <p:spPr>
          <a:xfrm>
            <a:off x="1104900" y="990600"/>
            <a:ext cx="9753600" cy="646331"/>
          </a:xfrm>
          <a:prstGeom prst="rect">
            <a:avLst/>
          </a:prstGeom>
          <a:noFill/>
        </p:spPr>
        <p:txBody>
          <a:bodyPr wrap="square" rtlCol="0">
            <a:spAutoFit/>
          </a:bodyPr>
          <a:lstStyle/>
          <a:p>
            <a:pPr algn="ctr"/>
            <a:r>
              <a:rPr lang="tr-TR" sz="3600" dirty="0" smtClean="0">
                <a:solidFill>
                  <a:schemeClr val="tx2"/>
                </a:solidFill>
                <a:latin typeface="+mn-lt"/>
              </a:rPr>
              <a:t>KİMLER BAŞVURU YAPABİLİR ?</a:t>
            </a:r>
            <a:endParaRPr lang="tr-TR" sz="3600" dirty="0">
              <a:solidFill>
                <a:schemeClr val="tx2"/>
              </a:solidFill>
              <a:latin typeface="+mn-lt"/>
            </a:endParaRPr>
          </a:p>
        </p:txBody>
      </p:sp>
      <p:sp>
        <p:nvSpPr>
          <p:cNvPr id="3" name="Metin kutusu 2"/>
          <p:cNvSpPr txBox="1"/>
          <p:nvPr/>
        </p:nvSpPr>
        <p:spPr>
          <a:xfrm>
            <a:off x="685800" y="1834833"/>
            <a:ext cx="10591800" cy="3970318"/>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Gerçek kişiler,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Adi ortaklıklar,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Sermaye şirketleri,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Kooperatifler,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Birlikler,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İş ortaklıkları,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Kamu kurum ve kuruluşları (genel ve özel bütçeli kurum ve kuruluşlar, il özel idareleri, belediyeler ve 	Kamu iktisadi teşebbüsleri ile bunların sermaye bileşimindeki hisse oranları yüzde elliyi geçen 	kurum ve kuruluşlar)   	</a:t>
            </a:r>
          </a:p>
          <a:p>
            <a:pPr marL="285750" lvl="2" indent="-285750" algn="just">
              <a:buFont typeface="Wingdings" panose="05000000000000000000" pitchFamily="2" charset="2"/>
              <a:buChar char="Ø"/>
            </a:pPr>
            <a:r>
              <a:rPr lang="tr-TR" dirty="0">
                <a:latin typeface="Calibri" panose="020F0502020204030204" pitchFamily="34" charset="0"/>
                <a:ea typeface="Calibri" panose="020F0502020204030204" pitchFamily="34" charset="0"/>
                <a:cs typeface="Calibri" panose="020F0502020204030204" pitchFamily="34" charset="0"/>
              </a:rPr>
              <a:t> </a:t>
            </a:r>
            <a:r>
              <a:rPr lang="tr-TR" dirty="0" smtClean="0">
                <a:latin typeface="Calibri" panose="020F0502020204030204" pitchFamily="34" charset="0"/>
                <a:ea typeface="Calibri" panose="020F0502020204030204" pitchFamily="34" charset="0"/>
                <a:cs typeface="Calibri" panose="020F0502020204030204" pitchFamily="34" charset="0"/>
              </a:rPr>
              <a:t>           Kamu kuruluşu niteliğindeki meslek kuruluşları,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Dernekler ve vakıflar ile </a:t>
            </a:r>
          </a:p>
          <a:p>
            <a:pPr marL="285750" indent="-285750" algn="just">
              <a:buFont typeface="Wingdings" panose="05000000000000000000" pitchFamily="2" charset="2"/>
              <a:buChar char="Ø"/>
            </a:pPr>
            <a:r>
              <a:rPr lang="tr-TR" dirty="0" smtClean="0">
                <a:latin typeface="Calibri" panose="020F0502020204030204" pitchFamily="34" charset="0"/>
                <a:ea typeface="Calibri" panose="020F0502020204030204" pitchFamily="34" charset="0"/>
                <a:cs typeface="Calibri" panose="020F0502020204030204" pitchFamily="34" charset="0"/>
              </a:rPr>
              <a:t>	Yurt dışındaki yabancı şirketlerin Türkiye’deki şubeleri </a:t>
            </a:r>
          </a:p>
          <a:p>
            <a:pPr algn="just"/>
            <a:endParaRPr lang="tr-TR" dirty="0">
              <a:latin typeface="Calibri" panose="020F0502020204030204" pitchFamily="34" charset="0"/>
              <a:ea typeface="Calibri" panose="020F0502020204030204" pitchFamily="34" charset="0"/>
              <a:cs typeface="Calibri" panose="020F0502020204030204" pitchFamily="34" charset="0"/>
            </a:endParaRPr>
          </a:p>
          <a:p>
            <a:pPr algn="just"/>
            <a:r>
              <a:rPr lang="tr-TR" dirty="0" smtClean="0">
                <a:latin typeface="Calibri" panose="020F0502020204030204" pitchFamily="34" charset="0"/>
                <a:ea typeface="Calibri" panose="020F0502020204030204" pitchFamily="34" charset="0"/>
                <a:cs typeface="Calibri" panose="020F0502020204030204" pitchFamily="34" charset="0"/>
              </a:rPr>
              <a:t>Bakanlık internet sitesi vasıtasıyla elektronik ortamda teşvik belgesi düzenlenmesi için müracaat edebilir</a:t>
            </a:r>
          </a:p>
        </p:txBody>
      </p:sp>
    </p:spTree>
    <p:extLst>
      <p:ext uri="{BB962C8B-B14F-4D97-AF65-F5344CB8AC3E}">
        <p14:creationId xmlns:p14="http://schemas.microsoft.com/office/powerpoint/2010/main" val="207817395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yagram 4"/>
          <p:cNvGraphicFramePr/>
          <p:nvPr>
            <p:extLst>
              <p:ext uri="{D42A27DB-BD31-4B8C-83A1-F6EECF244321}">
                <p14:modId xmlns:p14="http://schemas.microsoft.com/office/powerpoint/2010/main" val="3277599712"/>
              </p:ext>
            </p:extLst>
          </p:nvPr>
        </p:nvGraphicFramePr>
        <p:xfrm>
          <a:off x="533399" y="870586"/>
          <a:ext cx="11125200" cy="11106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object 2"/>
          <p:cNvPicPr/>
          <p:nvPr/>
        </p:nvPicPr>
        <p:blipFill>
          <a:blip r:embed="rId7" cstate="print"/>
          <a:stretch>
            <a:fillRect/>
          </a:stretch>
        </p:blipFill>
        <p:spPr>
          <a:xfrm>
            <a:off x="-1" y="115201"/>
            <a:ext cx="12192000" cy="455917"/>
          </a:xfrm>
          <a:prstGeom prst="rect">
            <a:avLst/>
          </a:prstGeom>
        </p:spPr>
      </p:pic>
      <p:sp>
        <p:nvSpPr>
          <p:cNvPr id="4" name="object 4"/>
          <p:cNvSpPr txBox="1">
            <a:spLocks noGrp="1"/>
          </p:cNvSpPr>
          <p:nvPr>
            <p:ph type="title"/>
          </p:nvPr>
        </p:nvSpPr>
        <p:spPr>
          <a:xfrm>
            <a:off x="201574" y="93929"/>
            <a:ext cx="81042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Arial"/>
                <a:cs typeface="Arial"/>
              </a:rPr>
              <a:t>YEREL KALKINMA HAMLESİ PROGRAMI</a:t>
            </a:r>
            <a:endParaRPr lang="tr-TR" dirty="0">
              <a:latin typeface="Arial"/>
              <a:cs typeface="Arial"/>
            </a:endParaRPr>
          </a:p>
        </p:txBody>
      </p:sp>
      <p:sp>
        <p:nvSpPr>
          <p:cNvPr id="18" name="object 18"/>
          <p:cNvSpPr txBox="1"/>
          <p:nvPr/>
        </p:nvSpPr>
        <p:spPr>
          <a:xfrm>
            <a:off x="11794363" y="6467154"/>
            <a:ext cx="196215" cy="179536"/>
          </a:xfrm>
          <a:prstGeom prst="rect">
            <a:avLst/>
          </a:prstGeom>
        </p:spPr>
        <p:txBody>
          <a:bodyPr vert="horz" wrap="square" lIns="0" tIns="0" rIns="0" bIns="0" rtlCol="0">
            <a:spAutoFit/>
          </a:bodyPr>
          <a:lstStyle/>
          <a:p>
            <a:pPr marL="12700">
              <a:lnSpc>
                <a:spcPts val="1425"/>
              </a:lnSpc>
            </a:pPr>
            <a:r>
              <a:rPr lang="tr-TR" sz="1200" spc="-25" dirty="0" smtClean="0">
                <a:solidFill>
                  <a:srgbClr val="FFFFFF"/>
                </a:solidFill>
                <a:latin typeface="Arial MT"/>
                <a:cs typeface="Arial MT"/>
              </a:rPr>
              <a:t>13</a:t>
            </a:r>
            <a:endParaRPr sz="1200" dirty="0">
              <a:latin typeface="Arial MT"/>
              <a:cs typeface="Arial MT"/>
            </a:endParaRPr>
          </a:p>
        </p:txBody>
      </p:sp>
      <p:sp>
        <p:nvSpPr>
          <p:cNvPr id="21" name="Metin kutusu 20"/>
          <p:cNvSpPr txBox="1"/>
          <p:nvPr/>
        </p:nvSpPr>
        <p:spPr>
          <a:xfrm>
            <a:off x="838200" y="1158248"/>
            <a:ext cx="9753600" cy="646331"/>
          </a:xfrm>
          <a:prstGeom prst="rect">
            <a:avLst/>
          </a:prstGeom>
          <a:noFill/>
        </p:spPr>
        <p:txBody>
          <a:bodyPr wrap="square" rtlCol="0">
            <a:spAutoFit/>
          </a:bodyPr>
          <a:lstStyle/>
          <a:p>
            <a:pPr algn="ctr"/>
            <a:r>
              <a:rPr lang="tr-TR" sz="3600" dirty="0" smtClean="0">
                <a:solidFill>
                  <a:schemeClr val="tx2"/>
                </a:solidFill>
                <a:latin typeface="+mn-lt"/>
              </a:rPr>
              <a:t>BURDUR İÇİN YATIRIM KONULARI</a:t>
            </a:r>
            <a:endParaRPr lang="tr-TR" sz="3600" dirty="0">
              <a:solidFill>
                <a:schemeClr val="tx2"/>
              </a:solidFill>
              <a:latin typeface="+mn-lt"/>
            </a:endParaRPr>
          </a:p>
        </p:txBody>
      </p:sp>
      <p:sp>
        <p:nvSpPr>
          <p:cNvPr id="3" name="Metin kutusu 2"/>
          <p:cNvSpPr txBox="1"/>
          <p:nvPr/>
        </p:nvSpPr>
        <p:spPr>
          <a:xfrm>
            <a:off x="838199" y="1823240"/>
            <a:ext cx="10515600" cy="3016210"/>
          </a:xfrm>
          <a:prstGeom prst="rect">
            <a:avLst/>
          </a:prstGeom>
          <a:noFill/>
        </p:spPr>
        <p:txBody>
          <a:bodyPr wrap="square" rtlCol="0">
            <a:spAutoFit/>
          </a:bodyPr>
          <a:lstStyle/>
          <a:p>
            <a:pPr marL="342900" indent="-342900">
              <a:spcAft>
                <a:spcPts val="1200"/>
              </a:spcAft>
              <a:buAutoNum type="arabicPeriod"/>
            </a:pPr>
            <a:r>
              <a:rPr lang="tr-TR" sz="2000" dirty="0" smtClean="0">
                <a:latin typeface="+mn-lt"/>
              </a:rPr>
              <a:t>Ağaç ve Orman Ürünlerinden Katma Değerli Ürün Üretimi (yapısal ahşap ürünleri, modüler mobilya, fonksiyonel mobilya vb.)</a:t>
            </a:r>
          </a:p>
          <a:p>
            <a:pPr marL="342900" indent="-342900">
              <a:spcAft>
                <a:spcPts val="1200"/>
              </a:spcAft>
              <a:buAutoNum type="arabicPeriod"/>
            </a:pPr>
            <a:r>
              <a:rPr lang="tr-TR" sz="2000" dirty="0" smtClean="0">
                <a:latin typeface="+mn-lt"/>
              </a:rPr>
              <a:t>Asgari 1.000 Baş Yüksek Genetiğe Sahip Entegre Damızlık Büyükbaş Hayvan Yetiştiriciliği Yatırımı</a:t>
            </a:r>
          </a:p>
          <a:p>
            <a:pPr marL="342900" indent="-342900">
              <a:spcAft>
                <a:spcPts val="1200"/>
              </a:spcAft>
              <a:buAutoNum type="arabicPeriod"/>
            </a:pPr>
            <a:r>
              <a:rPr lang="tr-TR" sz="2000" dirty="0" smtClean="0">
                <a:latin typeface="+mn-lt"/>
              </a:rPr>
              <a:t>Mermer Atıklarından Yüksek Katma Değerli Ürün Üretimi (kimyevi ürünler, kozmetik ürünleri, yapı malzemeleri, yapı kimyasalları vb.) </a:t>
            </a:r>
          </a:p>
          <a:p>
            <a:pPr marL="342900" indent="-342900">
              <a:spcAft>
                <a:spcPts val="1200"/>
              </a:spcAft>
              <a:buAutoNum type="arabicPeriod"/>
            </a:pPr>
            <a:r>
              <a:rPr lang="tr-TR" sz="2000" dirty="0" smtClean="0">
                <a:latin typeface="+mn-lt"/>
              </a:rPr>
              <a:t>Yüksek Ekonomik Değere Sahip Endüstriyel Süt Ürünleri Üretimi (süt asidi, kazein, süt protein </a:t>
            </a:r>
            <a:r>
              <a:rPr lang="tr-TR" sz="2000" dirty="0" err="1" smtClean="0">
                <a:latin typeface="+mn-lt"/>
              </a:rPr>
              <a:t>izolatı</a:t>
            </a:r>
            <a:r>
              <a:rPr lang="tr-TR" sz="2000" dirty="0" smtClean="0">
                <a:latin typeface="+mn-lt"/>
              </a:rPr>
              <a:t>/süt protein konsantresi, </a:t>
            </a:r>
            <a:r>
              <a:rPr lang="tr-TR" sz="2000" dirty="0" err="1" smtClean="0">
                <a:latin typeface="+mn-lt"/>
              </a:rPr>
              <a:t>rennet</a:t>
            </a:r>
            <a:r>
              <a:rPr lang="tr-TR" sz="2000" dirty="0" smtClean="0">
                <a:latin typeface="+mn-lt"/>
              </a:rPr>
              <a:t> kazein, peynir altı suyu protein </a:t>
            </a:r>
            <a:r>
              <a:rPr lang="tr-TR" sz="2000" dirty="0" err="1" smtClean="0">
                <a:latin typeface="+mn-lt"/>
              </a:rPr>
              <a:t>izolatı</a:t>
            </a:r>
            <a:r>
              <a:rPr lang="tr-TR" sz="2000" dirty="0" smtClean="0">
                <a:latin typeface="+mn-lt"/>
              </a:rPr>
              <a:t>/konsantresi, saf rafine laktoz vb.) </a:t>
            </a:r>
            <a:endParaRPr lang="tr-TR" sz="2000" dirty="0">
              <a:latin typeface="+mn-lt"/>
            </a:endParaRPr>
          </a:p>
        </p:txBody>
      </p:sp>
    </p:spTree>
    <p:extLst>
      <p:ext uri="{BB962C8B-B14F-4D97-AF65-F5344CB8AC3E}">
        <p14:creationId xmlns:p14="http://schemas.microsoft.com/office/powerpoint/2010/main" val="20029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658601" y="6477000"/>
            <a:ext cx="370078" cy="179536"/>
          </a:xfrm>
          <a:prstGeom prst="rect">
            <a:avLst/>
          </a:prstGeom>
        </p:spPr>
        <p:txBody>
          <a:bodyPr vert="horz" wrap="square" lIns="0" tIns="0" rIns="0" bIns="0" rtlCol="0">
            <a:spAutoFit/>
          </a:bodyPr>
          <a:lstStyle/>
          <a:p>
            <a:pPr marL="122555">
              <a:lnSpc>
                <a:spcPts val="1425"/>
              </a:lnSpc>
            </a:pPr>
            <a:r>
              <a:rPr lang="tr-TR" spc="-50" dirty="0" smtClean="0"/>
              <a:t>14</a:t>
            </a:r>
            <a:endParaRPr spc="-50" dirty="0"/>
          </a:p>
        </p:txBody>
      </p:sp>
      <p:sp>
        <p:nvSpPr>
          <p:cNvPr id="53" name="object 10"/>
          <p:cNvSpPr/>
          <p:nvPr/>
        </p:nvSpPr>
        <p:spPr>
          <a:xfrm>
            <a:off x="1219200" y="2057400"/>
            <a:ext cx="4032885"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KDV İstisnası</a:t>
            </a:r>
            <a:endParaRPr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5" name="object 10"/>
          <p:cNvSpPr/>
          <p:nvPr/>
        </p:nvSpPr>
        <p:spPr>
          <a:xfrm>
            <a:off x="7203758" y="2014292"/>
            <a:ext cx="4032885" cy="1029042"/>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Gümrük Vergisi Muafiyeti </a:t>
            </a:r>
          </a:p>
        </p:txBody>
      </p:sp>
      <p:sp>
        <p:nvSpPr>
          <p:cNvPr id="56" name="object 10"/>
          <p:cNvSpPr/>
          <p:nvPr/>
        </p:nvSpPr>
        <p:spPr>
          <a:xfrm>
            <a:off x="612203" y="3422780"/>
            <a:ext cx="5246878" cy="19811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Yatırım</a:t>
            </a:r>
            <a:r>
              <a:rPr lang="tr-TR" sz="2000" spc="21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Teşvik</a:t>
            </a:r>
            <a:r>
              <a:rPr lang="tr-TR" sz="2000" spc="24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Belgesi</a:t>
            </a:r>
            <a:r>
              <a:rPr lang="tr-TR" sz="2000" spc="21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kapsamında</a:t>
            </a:r>
            <a:r>
              <a:rPr lang="tr-TR" sz="2000" spc="22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yurt</a:t>
            </a:r>
            <a:r>
              <a:rPr lang="tr-TR" sz="2000" spc="22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içinden</a:t>
            </a:r>
            <a:r>
              <a:rPr lang="tr-TR" sz="2000" spc="22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ve</a:t>
            </a:r>
            <a:r>
              <a:rPr lang="tr-TR" sz="2000" spc="22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yurt</a:t>
            </a:r>
            <a:r>
              <a:rPr lang="tr-TR" sz="2000" spc="204" dirty="0" smtClean="0">
                <a:latin typeface="Calibri" panose="020F0502020204030204" pitchFamily="34" charset="0"/>
                <a:ea typeface="Calibri" panose="020F0502020204030204" pitchFamily="34" charset="0"/>
                <a:cs typeface="Calibri" panose="020F0502020204030204" pitchFamily="34" charset="0"/>
              </a:rPr>
              <a:t> </a:t>
            </a:r>
            <a:r>
              <a:rPr lang="tr-TR" sz="2000" spc="-10" dirty="0" smtClean="0">
                <a:latin typeface="Calibri" panose="020F0502020204030204" pitchFamily="34" charset="0"/>
                <a:ea typeface="Calibri" panose="020F0502020204030204" pitchFamily="34" charset="0"/>
                <a:cs typeface="Calibri" panose="020F0502020204030204" pitchFamily="34" charset="0"/>
              </a:rPr>
              <a:t>dışından </a:t>
            </a:r>
            <a:r>
              <a:rPr lang="tr-TR" sz="2000" dirty="0" smtClean="0">
                <a:latin typeface="Calibri" panose="020F0502020204030204" pitchFamily="34" charset="0"/>
                <a:ea typeface="Calibri" panose="020F0502020204030204" pitchFamily="34" charset="0"/>
                <a:cs typeface="Calibri" panose="020F0502020204030204" pitchFamily="34" charset="0"/>
              </a:rPr>
              <a:t>temin</a:t>
            </a:r>
            <a:r>
              <a:rPr lang="tr-TR" sz="2000" spc="14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edilecek</a:t>
            </a:r>
            <a:r>
              <a:rPr lang="tr-TR" sz="2000" spc="12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yatırım</a:t>
            </a:r>
            <a:r>
              <a:rPr lang="tr-TR" sz="2000" spc="13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malı</a:t>
            </a:r>
            <a:r>
              <a:rPr lang="tr-TR" sz="2000" spc="14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makine</a:t>
            </a:r>
            <a:r>
              <a:rPr lang="tr-TR" sz="2000" spc="13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ve</a:t>
            </a:r>
            <a:r>
              <a:rPr lang="tr-TR" sz="2000" spc="135"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teçhizat</a:t>
            </a:r>
            <a:r>
              <a:rPr lang="tr-TR" sz="2000" spc="14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için</a:t>
            </a:r>
            <a:r>
              <a:rPr lang="tr-TR" sz="2000" spc="14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katma</a:t>
            </a:r>
            <a:r>
              <a:rPr lang="tr-TR" sz="2000" spc="140" dirty="0" smtClean="0">
                <a:latin typeface="Calibri" panose="020F0502020204030204" pitchFamily="34" charset="0"/>
                <a:ea typeface="Calibri" panose="020F0502020204030204" pitchFamily="34" charset="0"/>
                <a:cs typeface="Calibri" panose="020F0502020204030204" pitchFamily="34" charset="0"/>
              </a:rPr>
              <a:t> </a:t>
            </a:r>
            <a:r>
              <a:rPr lang="tr-TR" sz="2000" spc="-10" dirty="0" smtClean="0">
                <a:latin typeface="Calibri" panose="020F0502020204030204" pitchFamily="34" charset="0"/>
                <a:ea typeface="Calibri" panose="020F0502020204030204" pitchFamily="34" charset="0"/>
                <a:cs typeface="Calibri" panose="020F0502020204030204" pitchFamily="34" charset="0"/>
              </a:rPr>
              <a:t>değer vergisinin</a:t>
            </a:r>
            <a:r>
              <a:rPr lang="tr-TR" sz="2000" spc="-3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ödenmemesi</a:t>
            </a:r>
            <a:r>
              <a:rPr lang="tr-TR" sz="2000" spc="-60" dirty="0" smtClean="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şeklinde</a:t>
            </a:r>
            <a:r>
              <a:rPr lang="tr-TR" sz="2000" spc="-40" dirty="0" smtClean="0">
                <a:latin typeface="Calibri" panose="020F0502020204030204" pitchFamily="34" charset="0"/>
                <a:ea typeface="Calibri" panose="020F0502020204030204" pitchFamily="34" charset="0"/>
                <a:cs typeface="Calibri" panose="020F0502020204030204" pitchFamily="34" charset="0"/>
              </a:rPr>
              <a:t> </a:t>
            </a:r>
            <a:r>
              <a:rPr lang="tr-TR" sz="2000" spc="-10" dirty="0" smtClean="0">
                <a:latin typeface="Calibri" panose="020F0502020204030204" pitchFamily="34" charset="0"/>
                <a:ea typeface="Calibri" panose="020F0502020204030204" pitchFamily="34" charset="0"/>
                <a:cs typeface="Calibri" panose="020F0502020204030204" pitchFamily="34" charset="0"/>
              </a:rPr>
              <a:t>uygulanır.</a:t>
            </a:r>
            <a:endParaRPr lang="tr-TR" sz="2000" dirty="0">
              <a:latin typeface="Calibri" panose="020F0502020204030204" pitchFamily="34" charset="0"/>
              <a:ea typeface="Calibri" panose="020F0502020204030204" pitchFamily="34" charset="0"/>
              <a:cs typeface="Calibri" panose="020F0502020204030204" pitchFamily="34" charset="0"/>
            </a:endParaRPr>
          </a:p>
        </p:txBody>
      </p:sp>
      <p:sp>
        <p:nvSpPr>
          <p:cNvPr id="61" name="object 10"/>
          <p:cNvSpPr/>
          <p:nvPr/>
        </p:nvSpPr>
        <p:spPr>
          <a:xfrm>
            <a:off x="6596762" y="3410338"/>
            <a:ext cx="5246878" cy="1993641"/>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Yatırım Teşvik Belgesi kapsamında yurt dışından temin edilecek yatırım malı makine ve teçhizat için Yürürlükteki İthalat Rejimi Kararı gereğince uygulanması gereken gümrük vergisi oranının %0 olarak uygulanmasıdır.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658601" y="6523143"/>
            <a:ext cx="370078" cy="179536"/>
          </a:xfrm>
          <a:prstGeom prst="rect">
            <a:avLst/>
          </a:prstGeom>
        </p:spPr>
        <p:txBody>
          <a:bodyPr vert="horz" wrap="square" lIns="0" tIns="0" rIns="0" bIns="0" rtlCol="0">
            <a:spAutoFit/>
          </a:bodyPr>
          <a:lstStyle/>
          <a:p>
            <a:pPr marL="122555">
              <a:lnSpc>
                <a:spcPts val="1425"/>
              </a:lnSpc>
            </a:pPr>
            <a:r>
              <a:rPr lang="tr-TR" spc="-50" dirty="0" smtClean="0"/>
              <a:t>15</a:t>
            </a:r>
            <a:endParaRPr spc="-50" dirty="0"/>
          </a:p>
        </p:txBody>
      </p:sp>
      <p:sp>
        <p:nvSpPr>
          <p:cNvPr id="53" name="object 10"/>
          <p:cNvSpPr/>
          <p:nvPr/>
        </p:nvSpPr>
        <p:spPr>
          <a:xfrm>
            <a:off x="4038600" y="1905000"/>
            <a:ext cx="4032885"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VERGİ İNDİRİMİ</a:t>
            </a:r>
            <a:endParaRPr sz="2800" b="1" dirty="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endParaRPr>
          </a:p>
        </p:txBody>
      </p:sp>
      <p:sp>
        <p:nvSpPr>
          <p:cNvPr id="56" name="object 10"/>
          <p:cNvSpPr/>
          <p:nvPr/>
        </p:nvSpPr>
        <p:spPr>
          <a:xfrm>
            <a:off x="605669" y="3617166"/>
            <a:ext cx="11277600" cy="2184410"/>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lvl="8"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Gelir  veya kurumlar vergisi, yatırım için öngörülen </a:t>
            </a:r>
          </a:p>
          <a:p>
            <a:pPr marL="355600" marR="5715" lvl="8" indent="-342900" algn="ctr">
              <a:lnSpc>
                <a:spcPct val="91800"/>
              </a:lnSpc>
              <a:spcBef>
                <a:spcPts val="300"/>
              </a:spcBef>
              <a:buFont typeface="Wingdings" panose="05000000000000000000" pitchFamily="2" charset="2"/>
              <a:buChar char="Ø"/>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b="1" dirty="0" smtClean="0">
                <a:latin typeface="Calibri" panose="020F0502020204030204" pitchFamily="34" charset="0"/>
                <a:ea typeface="Calibri" panose="020F0502020204030204" pitchFamily="34" charset="0"/>
                <a:cs typeface="Calibri" panose="020F0502020204030204" pitchFamily="34" charset="0"/>
              </a:rPr>
              <a:t>%50 yatırıma katkı oranı </a:t>
            </a:r>
            <a:r>
              <a:rPr lang="tr-TR" sz="2000" dirty="0" smtClean="0">
                <a:latin typeface="Calibri" panose="020F0502020204030204" pitchFamily="34" charset="0"/>
                <a:ea typeface="Calibri" panose="020F0502020204030204" pitchFamily="34" charset="0"/>
                <a:cs typeface="Calibri" panose="020F0502020204030204" pitchFamily="34" charset="0"/>
              </a:rPr>
              <a:t>üzerinden hesaplanan yatırıma katkı tutarına ulaşıncaya kadar </a:t>
            </a:r>
          </a:p>
          <a:p>
            <a:pPr marL="12700" marR="5715" algn="ctr">
              <a:lnSpc>
                <a:spcPct val="91800"/>
              </a:lnSpc>
              <a:spcBef>
                <a:spcPts val="300"/>
              </a:spcBef>
            </a:pPr>
            <a:endParaRPr lang="tr-TR" sz="2000" b="1" dirty="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b="1" dirty="0" smtClean="0">
                <a:latin typeface="Calibri" panose="020F0502020204030204" pitchFamily="34" charset="0"/>
                <a:ea typeface="Calibri" panose="020F0502020204030204" pitchFamily="34" charset="0"/>
                <a:cs typeface="Calibri" panose="020F0502020204030204" pitchFamily="34" charset="0"/>
              </a:rPr>
              <a:t>%60 indirimli </a:t>
            </a:r>
            <a:r>
              <a:rPr lang="tr-TR" sz="2000" dirty="0" smtClean="0">
                <a:latin typeface="Calibri" panose="020F0502020204030204" pitchFamily="34" charset="0"/>
                <a:ea typeface="Calibri" panose="020F0502020204030204" pitchFamily="34" charset="0"/>
                <a:cs typeface="Calibri" panose="020F0502020204030204" pitchFamily="34" charset="0"/>
              </a:rPr>
              <a:t>olarak uygulanır.</a:t>
            </a:r>
            <a:endParaRPr lang="tr-TR"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416056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658601" y="6477000"/>
            <a:ext cx="370078" cy="179536"/>
          </a:xfrm>
          <a:prstGeom prst="rect">
            <a:avLst/>
          </a:prstGeom>
        </p:spPr>
        <p:txBody>
          <a:bodyPr vert="horz" wrap="square" lIns="0" tIns="0" rIns="0" bIns="0" rtlCol="0">
            <a:spAutoFit/>
          </a:bodyPr>
          <a:lstStyle/>
          <a:p>
            <a:pPr marL="122555">
              <a:lnSpc>
                <a:spcPts val="1425"/>
              </a:lnSpc>
            </a:pPr>
            <a:r>
              <a:rPr lang="tr-TR" spc="-50" dirty="0" smtClean="0"/>
              <a:t>16</a:t>
            </a:r>
            <a:endParaRPr spc="-50" dirty="0"/>
          </a:p>
        </p:txBody>
      </p:sp>
      <p:sp>
        <p:nvSpPr>
          <p:cNvPr id="53" name="object 10"/>
          <p:cNvSpPr/>
          <p:nvPr/>
        </p:nvSpPr>
        <p:spPr>
          <a:xfrm>
            <a:off x="4038600" y="1676400"/>
            <a:ext cx="4419600"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FAİZ VEYA KÂR PAYI DESTEĞİ</a:t>
            </a:r>
          </a:p>
        </p:txBody>
      </p:sp>
      <p:sp>
        <p:nvSpPr>
          <p:cNvPr id="56" name="object 10"/>
          <p:cNvSpPr/>
          <p:nvPr/>
        </p:nvSpPr>
        <p:spPr>
          <a:xfrm>
            <a:off x="605669" y="2971800"/>
            <a:ext cx="11277600" cy="3431676"/>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just"/>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Bankalardan Türk Lirası cinsinden kullanılacak en az bir yıl vadeli yatırım kredilerinin </a:t>
            </a: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teşvik belgesinde kayıtlı </a:t>
            </a:r>
            <a:r>
              <a:rPr lang="tr-TR" sz="2000" b="1" dirty="0" smtClean="0">
                <a:latin typeface="Calibri" panose="020F0502020204030204" pitchFamily="34" charset="0"/>
                <a:ea typeface="Calibri" panose="020F0502020204030204" pitchFamily="34" charset="0"/>
                <a:cs typeface="Calibri" panose="020F0502020204030204" pitchFamily="34" charset="0"/>
              </a:rPr>
              <a:t>sabit yatırım tutarının %70’ine kadar </a:t>
            </a:r>
            <a:r>
              <a:rPr lang="tr-TR" sz="2000" dirty="0" smtClean="0">
                <a:latin typeface="Calibri" panose="020F0502020204030204" pitchFamily="34" charset="0"/>
                <a:ea typeface="Calibri" panose="020F0502020204030204" pitchFamily="34" charset="0"/>
                <a:cs typeface="Calibri" panose="020F0502020204030204" pitchFamily="34" charset="0"/>
              </a:rPr>
              <a:t>olan kısmı için</a:t>
            </a:r>
            <a:r>
              <a:rPr lang="tr-TR" sz="2000" dirty="0">
                <a:latin typeface="Calibri" panose="020F0502020204030204" pitchFamily="34" charset="0"/>
                <a:ea typeface="Calibri" panose="020F0502020204030204" pitchFamily="34" charset="0"/>
                <a:cs typeface="Calibri" panose="020F0502020204030204" pitchFamily="34" charset="0"/>
              </a:rPr>
              <a:t> </a:t>
            </a:r>
            <a:r>
              <a:rPr lang="tr-TR" sz="2000" dirty="0" smtClean="0">
                <a:latin typeface="Calibri" panose="020F0502020204030204" pitchFamily="34" charset="0"/>
                <a:ea typeface="Calibri" panose="020F0502020204030204" pitchFamily="34" charset="0"/>
                <a:cs typeface="Calibri" panose="020F0502020204030204" pitchFamily="34" charset="0"/>
              </a:rPr>
              <a:t>ödenecek faizin veya </a:t>
            </a: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kâr payının kullanım tarihinde geçerli olan TCMB’nin bir hafta vadeli repo ihale faiz oranının </a:t>
            </a:r>
            <a:r>
              <a:rPr lang="tr-TR" sz="2000" b="1" dirty="0" smtClean="0">
                <a:latin typeface="Calibri" panose="020F0502020204030204" pitchFamily="34" charset="0"/>
                <a:ea typeface="Calibri" panose="020F0502020204030204" pitchFamily="34" charset="0"/>
                <a:cs typeface="Calibri" panose="020F0502020204030204" pitchFamily="34" charset="0"/>
              </a:rPr>
              <a:t>20 puanı geçmemek </a:t>
            </a:r>
            <a:r>
              <a:rPr lang="tr-TR" sz="2000" dirty="0" smtClean="0">
                <a:latin typeface="Calibri" panose="020F0502020204030204" pitchFamily="34" charset="0"/>
                <a:ea typeface="Calibri" panose="020F0502020204030204" pitchFamily="34" charset="0"/>
                <a:cs typeface="Calibri" panose="020F0502020204030204" pitchFamily="34" charset="0"/>
              </a:rPr>
              <a:t>üzere </a:t>
            </a:r>
            <a:r>
              <a:rPr lang="tr-TR" sz="2000" b="1" dirty="0" smtClean="0">
                <a:latin typeface="Calibri" panose="020F0502020204030204" pitchFamily="34" charset="0"/>
                <a:ea typeface="Calibri" panose="020F0502020204030204" pitchFamily="34" charset="0"/>
                <a:cs typeface="Calibri" panose="020F0502020204030204" pitchFamily="34" charset="0"/>
              </a:rPr>
              <a:t>%40’ına tekabül eden puanı </a:t>
            </a:r>
            <a:r>
              <a:rPr lang="tr-TR" sz="2000" dirty="0" smtClean="0">
                <a:latin typeface="Calibri" panose="020F0502020204030204" pitchFamily="34" charset="0"/>
                <a:ea typeface="Calibri" panose="020F0502020204030204" pitchFamily="34" charset="0"/>
                <a:cs typeface="Calibri" panose="020F0502020204030204" pitchFamily="34" charset="0"/>
              </a:rPr>
              <a:t>karşılanabilir.</a:t>
            </a:r>
          </a:p>
          <a:p>
            <a:pPr marL="12700" marR="5715" algn="ctr">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Yerel Kalkınma Hamlesi programı kapsamında desteklenen faiz ve kar payı desteği tutarı </a:t>
            </a:r>
          </a:p>
          <a:p>
            <a:pPr marL="12700" marR="5715" algn="ctr">
              <a:lnSpc>
                <a:spcPct val="91800"/>
              </a:lnSpc>
              <a:spcBef>
                <a:spcPts val="300"/>
              </a:spcBef>
            </a:pPr>
            <a:r>
              <a:rPr lang="tr-TR" sz="2000" b="1" dirty="0" smtClean="0">
                <a:latin typeface="Calibri" panose="020F0502020204030204" pitchFamily="34" charset="0"/>
                <a:ea typeface="Calibri" panose="020F0502020204030204" pitchFamily="34" charset="0"/>
                <a:cs typeface="Calibri" panose="020F0502020204030204" pitchFamily="34" charset="0"/>
              </a:rPr>
              <a:t>sabit yatırım tutarının %20’sini aşmamak </a:t>
            </a:r>
            <a:r>
              <a:rPr lang="tr-TR" sz="2000" dirty="0" smtClean="0">
                <a:latin typeface="Calibri" panose="020F0502020204030204" pitchFamily="34" charset="0"/>
                <a:ea typeface="Calibri" panose="020F0502020204030204" pitchFamily="34" charset="0"/>
                <a:cs typeface="Calibri" panose="020F0502020204030204" pitchFamily="34" charset="0"/>
              </a:rPr>
              <a:t>kaydıyla </a:t>
            </a:r>
          </a:p>
          <a:p>
            <a:pPr marL="12700" marR="5715" algn="ctr">
              <a:lnSpc>
                <a:spcPct val="91800"/>
              </a:lnSpc>
              <a:spcBef>
                <a:spcPts val="300"/>
              </a:spcBef>
            </a:pPr>
            <a:r>
              <a:rPr lang="tr-TR" sz="2000" b="1" dirty="0" smtClean="0">
                <a:latin typeface="Calibri" panose="020F0502020204030204" pitchFamily="34" charset="0"/>
                <a:ea typeface="Calibri" panose="020F0502020204030204" pitchFamily="34" charset="0"/>
                <a:cs typeface="Calibri" panose="020F0502020204030204" pitchFamily="34" charset="0"/>
              </a:rPr>
              <a:t>301 Milyon TL </a:t>
            </a:r>
            <a:r>
              <a:rPr lang="tr-TR" sz="2000" b="1" dirty="0" err="1" smtClean="0">
                <a:latin typeface="Calibri" panose="020F0502020204030204" pitchFamily="34" charset="0"/>
                <a:ea typeface="Calibri" panose="020F0502020204030204" pitchFamily="34" charset="0"/>
                <a:cs typeface="Calibri" panose="020F0502020204030204" pitchFamily="34" charset="0"/>
              </a:rPr>
              <a:t>yi</a:t>
            </a:r>
            <a:r>
              <a:rPr lang="tr-TR" sz="2000" b="1" dirty="0" smtClean="0">
                <a:latin typeface="Calibri" panose="020F0502020204030204" pitchFamily="34" charset="0"/>
                <a:ea typeface="Calibri" panose="020F0502020204030204" pitchFamily="34" charset="0"/>
                <a:cs typeface="Calibri" panose="020F0502020204030204" pitchFamily="34" charset="0"/>
              </a:rPr>
              <a:t> geçemez.</a:t>
            </a: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90939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658601" y="6467154"/>
            <a:ext cx="370078" cy="179536"/>
          </a:xfrm>
          <a:prstGeom prst="rect">
            <a:avLst/>
          </a:prstGeom>
        </p:spPr>
        <p:txBody>
          <a:bodyPr vert="horz" wrap="square" lIns="0" tIns="0" rIns="0" bIns="0" rtlCol="0">
            <a:spAutoFit/>
          </a:bodyPr>
          <a:lstStyle/>
          <a:p>
            <a:pPr marL="122555">
              <a:lnSpc>
                <a:spcPts val="1425"/>
              </a:lnSpc>
            </a:pPr>
            <a:r>
              <a:rPr lang="tr-TR" spc="-50" dirty="0" smtClean="0"/>
              <a:t>17</a:t>
            </a:r>
            <a:endParaRPr spc="-50" dirty="0"/>
          </a:p>
        </p:txBody>
      </p:sp>
      <p:sp>
        <p:nvSpPr>
          <p:cNvPr id="53" name="object 10"/>
          <p:cNvSpPr/>
          <p:nvPr/>
        </p:nvSpPr>
        <p:spPr>
          <a:xfrm>
            <a:off x="4038600" y="1905000"/>
            <a:ext cx="4419600"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Yatırım Yeri Tahsisi</a:t>
            </a:r>
          </a:p>
        </p:txBody>
      </p:sp>
      <p:sp>
        <p:nvSpPr>
          <p:cNvPr id="56" name="object 10"/>
          <p:cNvSpPr/>
          <p:nvPr/>
        </p:nvSpPr>
        <p:spPr>
          <a:xfrm>
            <a:off x="605669" y="3617166"/>
            <a:ext cx="11277600" cy="2326434"/>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just"/>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000" dirty="0" smtClean="0">
                <a:latin typeface="Calibri" panose="020F0502020204030204" pitchFamily="34" charset="0"/>
                <a:ea typeface="Calibri" panose="020F0502020204030204" pitchFamily="34" charset="0"/>
                <a:cs typeface="Calibri" panose="020F0502020204030204" pitchFamily="34" charset="0"/>
              </a:rPr>
              <a:t>Teşvik belgesi düzenlenmiş yatırımlar için 4706 sayılı kanunun Ek-3 üncü maddesi çerçevesinde </a:t>
            </a:r>
            <a:r>
              <a:rPr lang="tr-TR" sz="2000" b="1" dirty="0" smtClean="0">
                <a:latin typeface="Calibri" panose="020F0502020204030204" pitchFamily="34" charset="0"/>
                <a:ea typeface="Calibri" panose="020F0502020204030204" pitchFamily="34" charset="0"/>
                <a:cs typeface="Calibri" panose="020F0502020204030204" pitchFamily="34" charset="0"/>
              </a:rPr>
              <a:t>Çevre, Şehircilik ve İklim Değişikliği  Bakanlığınca</a:t>
            </a:r>
            <a:r>
              <a:rPr lang="tr-TR" sz="2000" dirty="0" smtClean="0">
                <a:latin typeface="Calibri" panose="020F0502020204030204" pitchFamily="34" charset="0"/>
                <a:ea typeface="Calibri" panose="020F0502020204030204" pitchFamily="34" charset="0"/>
                <a:cs typeface="Calibri" panose="020F0502020204030204" pitchFamily="34" charset="0"/>
              </a:rPr>
              <a:t>  belirlenen usul ve esaslara göre yatırım yeri tahsis edilebilir.</a:t>
            </a:r>
          </a:p>
          <a:p>
            <a:pPr algn="ctr"/>
            <a:endParaRPr lang="tr-TR" sz="2000" dirty="0">
              <a:latin typeface="Calibri" panose="020F0502020204030204" pitchFamily="34" charset="0"/>
              <a:ea typeface="Calibri" panose="020F0502020204030204" pitchFamily="34" charset="0"/>
              <a:cs typeface="Calibri" panose="020F0502020204030204" pitchFamily="34" charset="0"/>
            </a:endParaRPr>
          </a:p>
          <a:p>
            <a:pPr algn="ctr"/>
            <a:r>
              <a:rPr lang="tr-TR" sz="2000" dirty="0" smtClean="0">
                <a:latin typeface="Calibri" panose="020F0502020204030204" pitchFamily="34" charset="0"/>
                <a:ea typeface="Calibri" panose="020F0502020204030204" pitchFamily="34" charset="0"/>
                <a:cs typeface="Calibri" panose="020F0502020204030204" pitchFamily="34" charset="0"/>
              </a:rPr>
              <a:t>Yerel Kalkınma Hamlesi kapsamında teşvik belgesi düzenlenmiş yatırımlar için </a:t>
            </a:r>
            <a:r>
              <a:rPr lang="tr-TR" sz="2000" b="1" dirty="0" smtClean="0">
                <a:latin typeface="Calibri" panose="020F0502020204030204" pitchFamily="34" charset="0"/>
                <a:ea typeface="Calibri" panose="020F0502020204030204" pitchFamily="34" charset="0"/>
                <a:cs typeface="Calibri" panose="020F0502020204030204" pitchFamily="34" charset="0"/>
              </a:rPr>
              <a:t>Sanayi Bölgeleri Genel Müdürlüğünce</a:t>
            </a:r>
            <a:r>
              <a:rPr lang="tr-TR" sz="2000" dirty="0" smtClean="0">
                <a:latin typeface="Calibri" panose="020F0502020204030204" pitchFamily="34" charset="0"/>
                <a:ea typeface="Calibri" panose="020F0502020204030204" pitchFamily="34" charset="0"/>
                <a:cs typeface="Calibri" panose="020F0502020204030204" pitchFamily="34" charset="0"/>
              </a:rPr>
              <a:t>  belirlenen usul ve esaslara göre yatırım yeri tahsis edilebilir.</a:t>
            </a: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256641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658601" y="6467154"/>
            <a:ext cx="370078" cy="179536"/>
          </a:xfrm>
          <a:prstGeom prst="rect">
            <a:avLst/>
          </a:prstGeom>
        </p:spPr>
        <p:txBody>
          <a:bodyPr vert="horz" wrap="square" lIns="0" tIns="0" rIns="0" bIns="0" rtlCol="0">
            <a:spAutoFit/>
          </a:bodyPr>
          <a:lstStyle/>
          <a:p>
            <a:pPr marL="122555">
              <a:lnSpc>
                <a:spcPts val="1425"/>
              </a:lnSpc>
            </a:pPr>
            <a:r>
              <a:rPr lang="tr-TR" spc="-50" dirty="0" smtClean="0"/>
              <a:t>18</a:t>
            </a:r>
            <a:endParaRPr spc="-50" dirty="0"/>
          </a:p>
        </p:txBody>
      </p:sp>
      <p:sp>
        <p:nvSpPr>
          <p:cNvPr id="53" name="object 10"/>
          <p:cNvSpPr/>
          <p:nvPr/>
        </p:nvSpPr>
        <p:spPr>
          <a:xfrm>
            <a:off x="3124200" y="1905000"/>
            <a:ext cx="5562600"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Sigorta Pirimi İşveren Hissesi Desteği </a:t>
            </a:r>
          </a:p>
        </p:txBody>
      </p:sp>
      <p:sp>
        <p:nvSpPr>
          <p:cNvPr id="56" name="object 10"/>
          <p:cNvSpPr/>
          <p:nvPr/>
        </p:nvSpPr>
        <p:spPr>
          <a:xfrm>
            <a:off x="605669" y="3617166"/>
            <a:ext cx="11277600" cy="1412034"/>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Yatırım Teşvik Belgesi kapsamında yatırımla sağlanan ilave istihdam için ödenmesi gereken sigorta primi işveren hissesinin asgari ücrete tekabül eden kısmının </a:t>
            </a:r>
            <a:r>
              <a:rPr lang="tr-TR" sz="2000" b="1" dirty="0" smtClean="0">
                <a:latin typeface="Calibri" panose="020F0502020204030204" pitchFamily="34" charset="0"/>
                <a:ea typeface="Calibri" panose="020F0502020204030204" pitchFamily="34" charset="0"/>
                <a:cs typeface="Calibri" panose="020F0502020204030204" pitchFamily="34" charset="0"/>
              </a:rPr>
              <a:t>yarısı 8 yıl süre ile </a:t>
            </a:r>
            <a:r>
              <a:rPr lang="tr-TR" sz="2000" dirty="0" smtClean="0">
                <a:latin typeface="Calibri" panose="020F0502020204030204" pitchFamily="34" charset="0"/>
                <a:ea typeface="Calibri" panose="020F0502020204030204" pitchFamily="34" charset="0"/>
                <a:cs typeface="Calibri" panose="020F0502020204030204" pitchFamily="34" charset="0"/>
              </a:rPr>
              <a:t>karşılanır.</a:t>
            </a:r>
          </a:p>
          <a:p>
            <a:pPr marL="12700" marR="5715" algn="ctr">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624143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791768"/>
            <a:ext cx="12192000" cy="534035"/>
          </a:xfrm>
          <a:custGeom>
            <a:avLst/>
            <a:gdLst/>
            <a:ahLst/>
            <a:cxnLst/>
            <a:rect l="l" t="t" r="r" b="b"/>
            <a:pathLst>
              <a:path w="12192000" h="534035">
                <a:moveTo>
                  <a:pt x="12192000" y="0"/>
                </a:moveTo>
                <a:lnTo>
                  <a:pt x="0" y="0"/>
                </a:lnTo>
                <a:lnTo>
                  <a:pt x="0" y="533476"/>
                </a:lnTo>
                <a:lnTo>
                  <a:pt x="12192000" y="533476"/>
                </a:lnTo>
                <a:lnTo>
                  <a:pt x="12192000" y="0"/>
                </a:lnTo>
                <a:close/>
              </a:path>
            </a:pathLst>
          </a:custGeom>
          <a:solidFill>
            <a:srgbClr val="001F5F"/>
          </a:solidFill>
        </p:spPr>
        <p:txBody>
          <a:bodyPr wrap="square" lIns="0" tIns="0" rIns="0" bIns="0" rtlCol="0"/>
          <a:lstStyle/>
          <a:p>
            <a:endParaRPr/>
          </a:p>
        </p:txBody>
      </p:sp>
      <p:sp>
        <p:nvSpPr>
          <p:cNvPr id="3" name="object 3"/>
          <p:cNvSpPr txBox="1"/>
          <p:nvPr/>
        </p:nvSpPr>
        <p:spPr>
          <a:xfrm>
            <a:off x="4925314" y="810005"/>
            <a:ext cx="2347595" cy="452120"/>
          </a:xfrm>
          <a:prstGeom prst="rect">
            <a:avLst/>
          </a:prstGeom>
        </p:spPr>
        <p:txBody>
          <a:bodyPr vert="horz" wrap="square" lIns="0" tIns="12065" rIns="0" bIns="0" rtlCol="0">
            <a:spAutoFit/>
          </a:bodyPr>
          <a:lstStyle/>
          <a:p>
            <a:pPr marL="12700">
              <a:lnSpc>
                <a:spcPct val="100000"/>
              </a:lnSpc>
              <a:spcBef>
                <a:spcPts val="95"/>
              </a:spcBef>
            </a:pPr>
            <a:r>
              <a:rPr sz="2800" spc="-30" dirty="0">
                <a:solidFill>
                  <a:srgbClr val="FFFFFF"/>
                </a:solidFill>
                <a:latin typeface="Calibri Light"/>
                <a:cs typeface="Calibri Light"/>
              </a:rPr>
              <a:t>Destek</a:t>
            </a:r>
            <a:r>
              <a:rPr sz="2800" spc="-105" dirty="0">
                <a:solidFill>
                  <a:srgbClr val="FFFFFF"/>
                </a:solidFill>
                <a:latin typeface="Calibri Light"/>
                <a:cs typeface="Calibri Light"/>
              </a:rPr>
              <a:t> </a:t>
            </a:r>
            <a:r>
              <a:rPr sz="2800" spc="-10" dirty="0">
                <a:solidFill>
                  <a:srgbClr val="FFFFFF"/>
                </a:solidFill>
                <a:latin typeface="Calibri Light"/>
                <a:cs typeface="Calibri Light"/>
              </a:rPr>
              <a:t>Unsurları</a:t>
            </a:r>
            <a:endParaRPr sz="2800">
              <a:latin typeface="Calibri Light"/>
              <a:cs typeface="Calibri Light"/>
            </a:endParaRPr>
          </a:p>
        </p:txBody>
      </p:sp>
      <p:pic>
        <p:nvPicPr>
          <p:cNvPr id="4" name="object 4"/>
          <p:cNvPicPr/>
          <p:nvPr/>
        </p:nvPicPr>
        <p:blipFill>
          <a:blip r:embed="rId2" cstate="print"/>
          <a:stretch>
            <a:fillRect/>
          </a:stretch>
        </p:blipFill>
        <p:spPr>
          <a:xfrm>
            <a:off x="-1" y="115201"/>
            <a:ext cx="12192000" cy="455917"/>
          </a:xfrm>
          <a:prstGeom prst="rect">
            <a:avLst/>
          </a:prstGeom>
        </p:spPr>
      </p:pic>
      <p:sp>
        <p:nvSpPr>
          <p:cNvPr id="5" name="object 5"/>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dirty="0"/>
              <a:t>YENİ</a:t>
            </a:r>
            <a:r>
              <a:rPr spc="-85" dirty="0"/>
              <a:t> </a:t>
            </a:r>
            <a:r>
              <a:rPr spc="-70" dirty="0"/>
              <a:t>YATIRIM</a:t>
            </a:r>
            <a:r>
              <a:rPr spc="-55" dirty="0"/>
              <a:t> </a:t>
            </a:r>
            <a:r>
              <a:rPr dirty="0"/>
              <a:t>TEŞVİK</a:t>
            </a:r>
            <a:r>
              <a:rPr spc="-90" dirty="0"/>
              <a:t> </a:t>
            </a:r>
            <a:r>
              <a:rPr spc="-10" dirty="0"/>
              <a:t>SİSTEMİ</a:t>
            </a:r>
          </a:p>
        </p:txBody>
      </p:sp>
      <p:sp>
        <p:nvSpPr>
          <p:cNvPr id="43" name="object 43"/>
          <p:cNvSpPr txBox="1">
            <a:spLocks noGrp="1"/>
          </p:cNvSpPr>
          <p:nvPr>
            <p:ph type="sldNum" sz="quarter" idx="7"/>
          </p:nvPr>
        </p:nvSpPr>
        <p:spPr>
          <a:xfrm>
            <a:off x="11734801" y="6467154"/>
            <a:ext cx="293878" cy="179536"/>
          </a:xfrm>
          <a:prstGeom prst="rect">
            <a:avLst/>
          </a:prstGeom>
        </p:spPr>
        <p:txBody>
          <a:bodyPr vert="horz" wrap="square" lIns="0" tIns="0" rIns="0" bIns="0" rtlCol="0">
            <a:spAutoFit/>
          </a:bodyPr>
          <a:lstStyle/>
          <a:p>
            <a:pPr marL="122555">
              <a:lnSpc>
                <a:spcPts val="1425"/>
              </a:lnSpc>
            </a:pPr>
            <a:r>
              <a:rPr lang="tr-TR" spc="-50" dirty="0" smtClean="0"/>
              <a:t>19</a:t>
            </a:r>
            <a:endParaRPr spc="-50" dirty="0"/>
          </a:p>
        </p:txBody>
      </p:sp>
      <p:sp>
        <p:nvSpPr>
          <p:cNvPr id="53" name="object 10"/>
          <p:cNvSpPr/>
          <p:nvPr/>
        </p:nvSpPr>
        <p:spPr>
          <a:xfrm>
            <a:off x="3124200" y="1905000"/>
            <a:ext cx="5562600" cy="99059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a:solidFill>
            <a:srgbClr val="4471C4"/>
          </a:solidFill>
        </p:spPr>
        <p:txBody>
          <a:bodyPr wrap="square" lIns="0" tIns="0" rIns="0" bIns="0" rtlCol="0"/>
          <a:lstStyle/>
          <a:p>
            <a:pPr algn="ct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ctr"/>
            <a:r>
              <a:rPr lang="tr-TR" sz="2800" b="1" dirty="0" smtClean="0">
                <a:solidFill>
                  <a:schemeClr val="bg1"/>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Calibri" panose="020F0502020204030204" pitchFamily="34" charset="0"/>
              </a:rPr>
              <a:t>Makine Desteği </a:t>
            </a:r>
          </a:p>
        </p:txBody>
      </p:sp>
      <p:sp>
        <p:nvSpPr>
          <p:cNvPr id="56" name="object 10"/>
          <p:cNvSpPr/>
          <p:nvPr/>
        </p:nvSpPr>
        <p:spPr>
          <a:xfrm>
            <a:off x="533401" y="3352800"/>
            <a:ext cx="10668000" cy="2849989"/>
          </a:xfrm>
          <a:custGeom>
            <a:avLst/>
            <a:gdLst/>
            <a:ahLst/>
            <a:cxnLst/>
            <a:rect l="l" t="t" r="r" b="b"/>
            <a:pathLst>
              <a:path w="4032885" h="1083945">
                <a:moveTo>
                  <a:pt x="3852087" y="0"/>
                </a:moveTo>
                <a:lnTo>
                  <a:pt x="180619" y="0"/>
                </a:lnTo>
                <a:lnTo>
                  <a:pt x="132606" y="6454"/>
                </a:lnTo>
                <a:lnTo>
                  <a:pt x="89460" y="24666"/>
                </a:lnTo>
                <a:lnTo>
                  <a:pt x="52905" y="52911"/>
                </a:lnTo>
                <a:lnTo>
                  <a:pt x="24661" y="89464"/>
                </a:lnTo>
                <a:lnTo>
                  <a:pt x="6452" y="132600"/>
                </a:lnTo>
                <a:lnTo>
                  <a:pt x="0" y="180593"/>
                </a:lnTo>
                <a:lnTo>
                  <a:pt x="0" y="903096"/>
                </a:lnTo>
                <a:lnTo>
                  <a:pt x="6452" y="951134"/>
                </a:lnTo>
                <a:lnTo>
                  <a:pt x="24661" y="994282"/>
                </a:lnTo>
                <a:lnTo>
                  <a:pt x="52905" y="1030827"/>
                </a:lnTo>
                <a:lnTo>
                  <a:pt x="89460" y="1059052"/>
                </a:lnTo>
                <a:lnTo>
                  <a:pt x="132606" y="1077245"/>
                </a:lnTo>
                <a:lnTo>
                  <a:pt x="180619" y="1083690"/>
                </a:lnTo>
                <a:lnTo>
                  <a:pt x="3852087" y="1083690"/>
                </a:lnTo>
                <a:lnTo>
                  <a:pt x="3900081" y="1077245"/>
                </a:lnTo>
                <a:lnTo>
                  <a:pt x="3943217" y="1059052"/>
                </a:lnTo>
                <a:lnTo>
                  <a:pt x="3979770" y="1030827"/>
                </a:lnTo>
                <a:lnTo>
                  <a:pt x="4008015" y="994282"/>
                </a:lnTo>
                <a:lnTo>
                  <a:pt x="4026227" y="951134"/>
                </a:lnTo>
                <a:lnTo>
                  <a:pt x="4032681" y="903096"/>
                </a:lnTo>
                <a:lnTo>
                  <a:pt x="4032681" y="180593"/>
                </a:lnTo>
                <a:lnTo>
                  <a:pt x="4026227" y="132600"/>
                </a:lnTo>
                <a:lnTo>
                  <a:pt x="4008015" y="89464"/>
                </a:lnTo>
                <a:lnTo>
                  <a:pt x="3979770" y="52911"/>
                </a:lnTo>
                <a:lnTo>
                  <a:pt x="3943217" y="24666"/>
                </a:lnTo>
                <a:lnTo>
                  <a:pt x="3900081" y="6454"/>
                </a:lnTo>
                <a:lnTo>
                  <a:pt x="3852087" y="0"/>
                </a:lnTo>
                <a:close/>
              </a:path>
            </a:pathLst>
          </a:custGeom>
        </p:spPr>
        <p:style>
          <a:lnRef idx="1">
            <a:schemeClr val="dk1"/>
          </a:lnRef>
          <a:fillRef idx="2">
            <a:schemeClr val="dk1"/>
          </a:fillRef>
          <a:effectRef idx="1">
            <a:schemeClr val="dk1"/>
          </a:effectRef>
          <a:fontRef idx="minor">
            <a:schemeClr val="dk1"/>
          </a:fontRef>
        </p:style>
        <p:txBody>
          <a:bodyPr wrap="square" lIns="0" tIns="0" rIns="0" bIns="0" rtlCol="0"/>
          <a:lstStyle/>
          <a:p>
            <a:pPr algn="just"/>
            <a:endParaRPr lang="tr-TR" dirty="0" smtClean="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Teşvik belgesinin yatırım süresi içinde temin edilen ve diğer masraflar hariç sadece makine ve teçhizatın </a:t>
            </a:r>
            <a:r>
              <a:rPr lang="tr-TR" sz="2000" b="1" dirty="0" smtClean="0">
                <a:latin typeface="Calibri" panose="020F0502020204030204" pitchFamily="34" charset="0"/>
                <a:ea typeface="Calibri" panose="020F0502020204030204" pitchFamily="34" charset="0"/>
                <a:cs typeface="Calibri" panose="020F0502020204030204" pitchFamily="34" charset="0"/>
              </a:rPr>
              <a:t>birim fiyatı 2,5 milyon Türk Lirası </a:t>
            </a:r>
            <a:r>
              <a:rPr lang="tr-TR" sz="2000" dirty="0" smtClean="0">
                <a:latin typeface="Calibri" panose="020F0502020204030204" pitchFamily="34" charset="0"/>
                <a:ea typeface="Calibri" panose="020F0502020204030204" pitchFamily="34" charset="0"/>
                <a:cs typeface="Calibri" panose="020F0502020204030204" pitchFamily="34" charset="0"/>
              </a:rPr>
              <a:t>ve üzerinde olan makine ve teçhizat bedelinin </a:t>
            </a:r>
            <a:r>
              <a:rPr lang="tr-TR" sz="2000" b="1" dirty="0" smtClean="0">
                <a:latin typeface="Calibri" panose="020F0502020204030204" pitchFamily="34" charset="0"/>
                <a:ea typeface="Calibri" panose="020F0502020204030204" pitchFamily="34" charset="0"/>
                <a:cs typeface="Calibri" panose="020F0502020204030204" pitchFamily="34" charset="0"/>
              </a:rPr>
              <a:t>%25’i ödenebilir.</a:t>
            </a:r>
          </a:p>
          <a:p>
            <a:pPr marL="12700" marR="5715" algn="ctr">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Makine desteğinden yararlananlar faiz veya kar payı desteğinden yararlanamaz.</a:t>
            </a:r>
          </a:p>
          <a:p>
            <a:pPr marL="12700" marR="5715" algn="ctr">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ctr">
              <a:lnSpc>
                <a:spcPct val="91800"/>
              </a:lnSpc>
              <a:spcBef>
                <a:spcPts val="300"/>
              </a:spcBef>
            </a:pPr>
            <a:r>
              <a:rPr lang="tr-TR" sz="2000" dirty="0" smtClean="0">
                <a:latin typeface="Calibri" panose="020F0502020204030204" pitchFamily="34" charset="0"/>
                <a:ea typeface="Calibri" panose="020F0502020204030204" pitchFamily="34" charset="0"/>
                <a:cs typeface="Calibri" panose="020F0502020204030204" pitchFamily="34" charset="0"/>
              </a:rPr>
              <a:t>Yerel Kalkınma Hamlesi programı kapsamında desteklenen makine desteği tutarı </a:t>
            </a:r>
            <a:r>
              <a:rPr lang="tr-TR" sz="2000" b="1" dirty="0" smtClean="0">
                <a:latin typeface="Calibri" panose="020F0502020204030204" pitchFamily="34" charset="0"/>
                <a:ea typeface="Calibri" panose="020F0502020204030204" pitchFamily="34" charset="0"/>
                <a:cs typeface="Calibri" panose="020F0502020204030204" pitchFamily="34" charset="0"/>
              </a:rPr>
              <a:t>sabit yatırım tutarının %15</a:t>
            </a:r>
            <a:r>
              <a:rPr lang="tr-TR" sz="2000" dirty="0" smtClean="0">
                <a:latin typeface="Calibri" panose="020F0502020204030204" pitchFamily="34" charset="0"/>
                <a:ea typeface="Calibri" panose="020F0502020204030204" pitchFamily="34" charset="0"/>
                <a:cs typeface="Calibri" panose="020F0502020204030204" pitchFamily="34" charset="0"/>
              </a:rPr>
              <a:t> ini aşmamak kaydıyla </a:t>
            </a:r>
            <a:r>
              <a:rPr lang="tr-TR" sz="2000" b="1" dirty="0" smtClean="0">
                <a:latin typeface="Calibri" panose="020F0502020204030204" pitchFamily="34" charset="0"/>
                <a:ea typeface="Calibri" panose="020F0502020204030204" pitchFamily="34" charset="0"/>
                <a:cs typeface="Calibri" panose="020F0502020204030204" pitchFamily="34" charset="0"/>
              </a:rPr>
              <a:t>301 Milyon TL </a:t>
            </a:r>
            <a:r>
              <a:rPr lang="tr-TR" sz="2000" b="1" dirty="0" err="1" smtClean="0">
                <a:latin typeface="Calibri" panose="020F0502020204030204" pitchFamily="34" charset="0"/>
                <a:ea typeface="Calibri" panose="020F0502020204030204" pitchFamily="34" charset="0"/>
                <a:cs typeface="Calibri" panose="020F0502020204030204" pitchFamily="34" charset="0"/>
              </a:rPr>
              <a:t>yi</a:t>
            </a:r>
            <a:r>
              <a:rPr lang="tr-TR" sz="2000" b="1" dirty="0" smtClean="0">
                <a:latin typeface="Calibri" panose="020F0502020204030204" pitchFamily="34" charset="0"/>
                <a:ea typeface="Calibri" panose="020F0502020204030204" pitchFamily="34" charset="0"/>
                <a:cs typeface="Calibri" panose="020F0502020204030204" pitchFamily="34" charset="0"/>
              </a:rPr>
              <a:t> geçemez.</a:t>
            </a: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a:latin typeface="Calibri" panose="020F0502020204030204" pitchFamily="34" charset="0"/>
              <a:ea typeface="Calibri" panose="020F0502020204030204" pitchFamily="34" charset="0"/>
              <a:cs typeface="Calibri" panose="020F0502020204030204" pitchFamily="34" charset="0"/>
            </a:endParaRPr>
          </a:p>
          <a:p>
            <a:pPr marL="12700" marR="5715" algn="just">
              <a:lnSpc>
                <a:spcPct val="91800"/>
              </a:lnSpc>
              <a:spcBef>
                <a:spcPts val="300"/>
              </a:spcBef>
            </a:pPr>
            <a:endParaRPr lang="tr-TR" sz="2000" dirty="0" smtClean="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71280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5B59-0981-69DE-0CB2-0C6DDA865E14}"/>
            </a:ext>
          </a:extLst>
        </p:cNvPr>
        <p:cNvGrpSpPr/>
        <p:nvPr/>
      </p:nvGrpSpPr>
      <p:grpSpPr>
        <a:xfrm>
          <a:off x="0" y="0"/>
          <a:ext cx="0" cy="0"/>
          <a:chOff x="0" y="0"/>
          <a:chExt cx="0" cy="0"/>
        </a:xfrm>
      </p:grpSpPr>
      <p:pic>
        <p:nvPicPr>
          <p:cNvPr id="16" name="object 16">
            <a:extLst>
              <a:ext uri="{FF2B5EF4-FFF2-40B4-BE49-F238E27FC236}">
                <a16:creationId xmlns:a16="http://schemas.microsoft.com/office/drawing/2014/main" id="{FF33146D-18C1-DEA0-93A8-8B213E1D2DE2}"/>
              </a:ext>
            </a:extLst>
          </p:cNvPr>
          <p:cNvPicPr/>
          <p:nvPr/>
        </p:nvPicPr>
        <p:blipFill>
          <a:blip r:embed="rId3" cstate="print"/>
          <a:stretch>
            <a:fillRect/>
          </a:stretch>
        </p:blipFill>
        <p:spPr>
          <a:xfrm>
            <a:off x="-1" y="115201"/>
            <a:ext cx="12192000" cy="455917"/>
          </a:xfrm>
          <a:prstGeom prst="rect">
            <a:avLst/>
          </a:prstGeom>
        </p:spPr>
      </p:pic>
      <p:sp>
        <p:nvSpPr>
          <p:cNvPr id="17" name="object 17">
            <a:extLst>
              <a:ext uri="{FF2B5EF4-FFF2-40B4-BE49-F238E27FC236}">
                <a16:creationId xmlns:a16="http://schemas.microsoft.com/office/drawing/2014/main" id="{C508D0C7-9D59-22C6-83E1-6630F6265D76}"/>
              </a:ext>
            </a:extLst>
          </p:cNvPr>
          <p:cNvSpPr txBox="1">
            <a:spLocks noGrp="1"/>
          </p:cNvSpPr>
          <p:nvPr>
            <p:ph type="title"/>
          </p:nvPr>
        </p:nvSpPr>
        <p:spPr>
          <a:xfrm>
            <a:off x="201574" y="134132"/>
            <a:ext cx="95520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mn-lt"/>
                <a:cs typeface="Arial"/>
              </a:rPr>
              <a:t>ÖRNEK HESAPLAMA (YEREL KALKINMA HAMLESİ)</a:t>
            </a:r>
            <a:endParaRPr lang="en-US" dirty="0">
              <a:latin typeface="+mn-lt"/>
              <a:cs typeface="Arial"/>
            </a:endParaRPr>
          </a:p>
        </p:txBody>
      </p:sp>
      <p:graphicFrame>
        <p:nvGraphicFramePr>
          <p:cNvPr id="8" name="Tablo 7">
            <a:extLst>
              <a:ext uri="{FF2B5EF4-FFF2-40B4-BE49-F238E27FC236}">
                <a16:creationId xmlns:a16="http://schemas.microsoft.com/office/drawing/2014/main" id="{CBC77439-D44C-D0C6-D343-86FAC24C7EA5}"/>
              </a:ext>
            </a:extLst>
          </p:cNvPr>
          <p:cNvGraphicFramePr>
            <a:graphicFrameLocks noGrp="1"/>
          </p:cNvGraphicFramePr>
          <p:nvPr>
            <p:extLst/>
          </p:nvPr>
        </p:nvGraphicFramePr>
        <p:xfrm>
          <a:off x="201574" y="592390"/>
          <a:ext cx="4980026" cy="2852652"/>
        </p:xfrm>
        <a:graphic>
          <a:graphicData uri="http://schemas.openxmlformats.org/drawingml/2006/table">
            <a:tbl>
              <a:tblPr firstRow="1" bandRow="1">
                <a:tableStyleId>{5C22544A-7EE6-4342-B048-85BDC9FD1C3A}</a:tableStyleId>
              </a:tblPr>
              <a:tblGrid>
                <a:gridCol w="2956890">
                  <a:extLst>
                    <a:ext uri="{9D8B030D-6E8A-4147-A177-3AD203B41FA5}">
                      <a16:colId xmlns:a16="http://schemas.microsoft.com/office/drawing/2014/main" val="1031962680"/>
                    </a:ext>
                  </a:extLst>
                </a:gridCol>
                <a:gridCol w="2023136">
                  <a:extLst>
                    <a:ext uri="{9D8B030D-6E8A-4147-A177-3AD203B41FA5}">
                      <a16:colId xmlns:a16="http://schemas.microsoft.com/office/drawing/2014/main" val="3049203936"/>
                    </a:ext>
                  </a:extLst>
                </a:gridCol>
              </a:tblGrid>
              <a:tr h="380164">
                <a:tc gridSpan="2">
                  <a:txBody>
                    <a:bodyPr/>
                    <a:lstStyle/>
                    <a:p>
                      <a:r>
                        <a:rPr lang="tr-TR" sz="2000" b="1" dirty="0"/>
                        <a:t>Yatırım Detayı</a:t>
                      </a:r>
                    </a:p>
                  </a:txBody>
                  <a:tcPr/>
                </a:tc>
                <a:tc hMerge="1">
                  <a:txBody>
                    <a:bodyPr/>
                    <a:lstStyle/>
                    <a:p>
                      <a:endParaRPr dirty="0"/>
                    </a:p>
                  </a:txBody>
                  <a:tcPr/>
                </a:tc>
                <a:extLst>
                  <a:ext uri="{0D108BD9-81ED-4DB2-BD59-A6C34878D82A}">
                    <a16:rowId xmlns:a16="http://schemas.microsoft.com/office/drawing/2014/main" val="2899463063"/>
                  </a:ext>
                </a:extLst>
              </a:tr>
              <a:tr h="350921">
                <a:tc>
                  <a:txBody>
                    <a:bodyPr/>
                    <a:lstStyle/>
                    <a:p>
                      <a:r>
                        <a:rPr lang="tr-TR" sz="1600" b="1" dirty="0"/>
                        <a:t>İstihdam</a:t>
                      </a:r>
                    </a:p>
                  </a:txBody>
                  <a:tcPr/>
                </a:tc>
                <a:tc>
                  <a:txBody>
                    <a:bodyPr/>
                    <a:lstStyle/>
                    <a:p>
                      <a:r>
                        <a:rPr lang="tr-TR" sz="1600" b="0" dirty="0" smtClean="0"/>
                        <a:t>100 </a:t>
                      </a:r>
                      <a:r>
                        <a:rPr lang="tr-TR" sz="1600" b="0" dirty="0"/>
                        <a:t>kişi</a:t>
                      </a:r>
                    </a:p>
                  </a:txBody>
                  <a:tcPr/>
                </a:tc>
                <a:extLst>
                  <a:ext uri="{0D108BD9-81ED-4DB2-BD59-A6C34878D82A}">
                    <a16:rowId xmlns:a16="http://schemas.microsoft.com/office/drawing/2014/main" val="2464317124"/>
                  </a:ext>
                </a:extLst>
              </a:tr>
              <a:tr h="260649">
                <a:tc>
                  <a:txBody>
                    <a:bodyPr/>
                    <a:lstStyle/>
                    <a:p>
                      <a:r>
                        <a:rPr lang="tr-TR" sz="1600" b="1" dirty="0"/>
                        <a:t>Arsa Maliyeti</a:t>
                      </a:r>
                    </a:p>
                  </a:txBody>
                  <a:tcPr/>
                </a:tc>
                <a:tc>
                  <a:txBody>
                    <a:bodyPr/>
                    <a:lstStyle/>
                    <a:p>
                      <a:r>
                        <a:rPr lang="tr-TR" sz="1600" b="0" dirty="0" smtClean="0"/>
                        <a:t>50 </a:t>
                      </a:r>
                      <a:r>
                        <a:rPr lang="tr-TR" sz="1600" b="0" dirty="0"/>
                        <a:t>Milyon TL</a:t>
                      </a:r>
                    </a:p>
                  </a:txBody>
                  <a:tcPr/>
                </a:tc>
                <a:extLst>
                  <a:ext uri="{0D108BD9-81ED-4DB2-BD59-A6C34878D82A}">
                    <a16:rowId xmlns:a16="http://schemas.microsoft.com/office/drawing/2014/main" val="3323778911"/>
                  </a:ext>
                </a:extLst>
              </a:tr>
              <a:tr h="350921">
                <a:tc>
                  <a:txBody>
                    <a:bodyPr/>
                    <a:lstStyle/>
                    <a:p>
                      <a:r>
                        <a:rPr lang="tr-TR" sz="1600" b="1" dirty="0"/>
                        <a:t>İnşaat Maliyeti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0" dirty="0" smtClean="0"/>
                        <a:t>150 </a:t>
                      </a:r>
                      <a:r>
                        <a:rPr lang="tr-TR" sz="1600" b="0" dirty="0"/>
                        <a:t>Milyon TL</a:t>
                      </a:r>
                    </a:p>
                  </a:txBody>
                  <a:tcPr/>
                </a:tc>
                <a:extLst>
                  <a:ext uri="{0D108BD9-81ED-4DB2-BD59-A6C34878D82A}">
                    <a16:rowId xmlns:a16="http://schemas.microsoft.com/office/drawing/2014/main" val="3077613514"/>
                  </a:ext>
                </a:extLst>
              </a:tr>
              <a:tr h="350921">
                <a:tc>
                  <a:txBody>
                    <a:bodyPr/>
                    <a:lstStyle/>
                    <a:p>
                      <a:r>
                        <a:rPr lang="tr-TR" sz="1600" b="1" dirty="0"/>
                        <a:t>İthal Makine Maliyeti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0" dirty="0" smtClean="0"/>
                        <a:t>200 </a:t>
                      </a:r>
                      <a:r>
                        <a:rPr lang="tr-TR" sz="1600" b="0" dirty="0"/>
                        <a:t>Milyon TL</a:t>
                      </a:r>
                    </a:p>
                  </a:txBody>
                  <a:tcPr/>
                </a:tc>
                <a:extLst>
                  <a:ext uri="{0D108BD9-81ED-4DB2-BD59-A6C34878D82A}">
                    <a16:rowId xmlns:a16="http://schemas.microsoft.com/office/drawing/2014/main" val="629262951"/>
                  </a:ext>
                </a:extLst>
              </a:tr>
              <a:tr h="366527">
                <a:tc>
                  <a:txBody>
                    <a:bodyPr/>
                    <a:lstStyle/>
                    <a:p>
                      <a:r>
                        <a:rPr lang="tr-TR" sz="1600" b="1" dirty="0"/>
                        <a:t>Yerli Makine maliyeti</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0" dirty="0" smtClean="0"/>
                        <a:t>100 </a:t>
                      </a:r>
                      <a:r>
                        <a:rPr lang="tr-TR" sz="1600" b="0" dirty="0"/>
                        <a:t>Milyon TL</a:t>
                      </a:r>
                    </a:p>
                  </a:txBody>
                  <a:tcPr/>
                </a:tc>
                <a:extLst>
                  <a:ext uri="{0D108BD9-81ED-4DB2-BD59-A6C34878D82A}">
                    <a16:rowId xmlns:a16="http://schemas.microsoft.com/office/drawing/2014/main" val="4289823879"/>
                  </a:ext>
                </a:extLst>
              </a:tr>
              <a:tr h="350921">
                <a:tc>
                  <a:txBody>
                    <a:bodyPr/>
                    <a:lstStyle/>
                    <a:p>
                      <a:r>
                        <a:rPr lang="tr-TR" sz="1600" b="1" dirty="0"/>
                        <a:t>Toplam Sabit Yatırım Tutarı</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0" dirty="0" smtClean="0"/>
                        <a:t>500 Milyon TL</a:t>
                      </a:r>
                      <a:endParaRPr lang="tr-TR" sz="1600" b="0" dirty="0"/>
                    </a:p>
                  </a:txBody>
                  <a:tcPr/>
                </a:tc>
                <a:extLst>
                  <a:ext uri="{0D108BD9-81ED-4DB2-BD59-A6C34878D82A}">
                    <a16:rowId xmlns:a16="http://schemas.microsoft.com/office/drawing/2014/main" val="764529621"/>
                  </a:ext>
                </a:extLst>
              </a:tr>
              <a:tr h="350921">
                <a:tc>
                  <a:txBody>
                    <a:bodyPr/>
                    <a:lstStyle/>
                    <a:p>
                      <a:r>
                        <a:rPr lang="tr-TR" sz="1600" b="1" dirty="0"/>
                        <a:t>Kredi Tutarı</a:t>
                      </a:r>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0" dirty="0" smtClean="0"/>
                        <a:t>350 Milyon TL</a:t>
                      </a:r>
                      <a:endParaRPr lang="tr-TR" sz="1600" b="0" dirty="0"/>
                    </a:p>
                  </a:txBody>
                  <a:tcPr/>
                </a:tc>
                <a:extLst>
                  <a:ext uri="{0D108BD9-81ED-4DB2-BD59-A6C34878D82A}">
                    <a16:rowId xmlns:a16="http://schemas.microsoft.com/office/drawing/2014/main" val="1128488986"/>
                  </a:ext>
                </a:extLst>
              </a:tr>
            </a:tbl>
          </a:graphicData>
        </a:graphic>
      </p:graphicFrame>
      <p:graphicFrame>
        <p:nvGraphicFramePr>
          <p:cNvPr id="9" name="Tablo 8">
            <a:extLst>
              <a:ext uri="{FF2B5EF4-FFF2-40B4-BE49-F238E27FC236}">
                <a16:creationId xmlns:a16="http://schemas.microsoft.com/office/drawing/2014/main" id="{0142D8D5-13A4-9041-1A2B-F6A461E69C80}"/>
              </a:ext>
            </a:extLst>
          </p:cNvPr>
          <p:cNvGraphicFramePr>
            <a:graphicFrameLocks noGrp="1"/>
          </p:cNvGraphicFramePr>
          <p:nvPr>
            <p:extLst/>
          </p:nvPr>
        </p:nvGraphicFramePr>
        <p:xfrm>
          <a:off x="201574" y="3466349"/>
          <a:ext cx="11533227" cy="3048894"/>
        </p:xfrm>
        <a:graphic>
          <a:graphicData uri="http://schemas.openxmlformats.org/drawingml/2006/table">
            <a:tbl>
              <a:tblPr firstRow="1" bandRow="1">
                <a:tableStyleId>{5C22544A-7EE6-4342-B048-85BDC9FD1C3A}</a:tableStyleId>
              </a:tblPr>
              <a:tblGrid>
                <a:gridCol w="3471573">
                  <a:extLst>
                    <a:ext uri="{9D8B030D-6E8A-4147-A177-3AD203B41FA5}">
                      <a16:colId xmlns:a16="http://schemas.microsoft.com/office/drawing/2014/main" val="1031962680"/>
                    </a:ext>
                  </a:extLst>
                </a:gridCol>
                <a:gridCol w="3850105">
                  <a:extLst>
                    <a:ext uri="{9D8B030D-6E8A-4147-A177-3AD203B41FA5}">
                      <a16:colId xmlns:a16="http://schemas.microsoft.com/office/drawing/2014/main" val="3049203936"/>
                    </a:ext>
                  </a:extLst>
                </a:gridCol>
                <a:gridCol w="4211549">
                  <a:extLst>
                    <a:ext uri="{9D8B030D-6E8A-4147-A177-3AD203B41FA5}">
                      <a16:colId xmlns:a16="http://schemas.microsoft.com/office/drawing/2014/main" val="2579841680"/>
                    </a:ext>
                  </a:extLst>
                </a:gridCol>
              </a:tblGrid>
              <a:tr h="397381">
                <a:tc>
                  <a:txBody>
                    <a:bodyPr/>
                    <a:lstStyle/>
                    <a:p>
                      <a:endParaRPr lang="tr-TR" b="1"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800" b="1" dirty="0" smtClean="0"/>
                        <a:t>Faiz / Kar Payı Desteği</a:t>
                      </a:r>
                      <a:endParaRPr lang="tr-TR" sz="1800" b="1" dirty="0"/>
                    </a:p>
                  </a:txBody>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800" b="1" dirty="0" smtClean="0"/>
                        <a:t>Makine Desteği</a:t>
                      </a:r>
                      <a:endParaRPr lang="tr-TR" b="1" dirty="0"/>
                    </a:p>
                  </a:txBody>
                  <a:tcPr/>
                </a:tc>
                <a:extLst>
                  <a:ext uri="{0D108BD9-81ED-4DB2-BD59-A6C34878D82A}">
                    <a16:rowId xmlns:a16="http://schemas.microsoft.com/office/drawing/2014/main" val="2899463063"/>
                  </a:ext>
                </a:extLst>
              </a:tr>
              <a:tr h="364266">
                <a:tc>
                  <a:txBody>
                    <a:bodyPr/>
                    <a:lstStyle/>
                    <a:p>
                      <a:pPr marL="71755" marR="94615">
                        <a:lnSpc>
                          <a:spcPct val="100000"/>
                        </a:lnSpc>
                        <a:spcBef>
                          <a:spcPts val="670"/>
                        </a:spcBef>
                      </a:pPr>
                      <a:r>
                        <a:rPr lang="tr-TR" sz="1600" b="1" dirty="0">
                          <a:latin typeface="+mn-lt"/>
                          <a:cs typeface="Calibri"/>
                        </a:rPr>
                        <a:t>KDV ve Gümrük Vergisi Muafiyeti</a:t>
                      </a:r>
                      <a:endParaRPr lang="it-IT" sz="1600" b="1" dirty="0">
                        <a:latin typeface="+mn-lt"/>
                        <a:cs typeface="Calibri"/>
                      </a:endParaRPr>
                    </a:p>
                  </a:txBody>
                  <a:tcPr/>
                </a:tc>
                <a:tc>
                  <a:txBody>
                    <a:bodyPr/>
                    <a:lstStyle/>
                    <a:p>
                      <a:r>
                        <a:rPr lang="tr-TR" sz="1600" dirty="0" smtClean="0"/>
                        <a:t>64</a:t>
                      </a:r>
                      <a:r>
                        <a:rPr lang="tr-TR" sz="1600" baseline="0" dirty="0" smtClean="0"/>
                        <a:t> Milyon TL</a:t>
                      </a:r>
                      <a:endParaRPr lang="tr-TR" sz="1600" dirty="0"/>
                    </a:p>
                  </a:txBody>
                  <a:tcPr/>
                </a:tc>
                <a:tc>
                  <a:txBody>
                    <a:bodyPr/>
                    <a:lstStyle/>
                    <a:p>
                      <a:r>
                        <a:rPr lang="tr-TR" sz="1600" dirty="0" smtClean="0"/>
                        <a:t>64</a:t>
                      </a:r>
                      <a:r>
                        <a:rPr lang="tr-TR" sz="1600" baseline="0" dirty="0" smtClean="0"/>
                        <a:t> Milyon TL</a:t>
                      </a:r>
                      <a:endParaRPr lang="tr-TR" sz="1600" dirty="0"/>
                    </a:p>
                  </a:txBody>
                  <a:tcPr/>
                </a:tc>
                <a:extLst>
                  <a:ext uri="{0D108BD9-81ED-4DB2-BD59-A6C34878D82A}">
                    <a16:rowId xmlns:a16="http://schemas.microsoft.com/office/drawing/2014/main" val="3170533765"/>
                  </a:ext>
                </a:extLst>
              </a:tr>
              <a:tr h="364266">
                <a:tc>
                  <a:txBody>
                    <a:bodyPr/>
                    <a:lstStyle/>
                    <a:p>
                      <a:pPr marL="71755" marR="94615">
                        <a:lnSpc>
                          <a:spcPct val="100000"/>
                        </a:lnSpc>
                        <a:spcBef>
                          <a:spcPts val="670"/>
                        </a:spcBef>
                      </a:pPr>
                      <a:r>
                        <a:rPr lang="it-IT" sz="1600" b="1" spc="-10" dirty="0">
                          <a:latin typeface="+mn-lt"/>
                          <a:cs typeface="Calibri"/>
                        </a:rPr>
                        <a:t>Sigorta</a:t>
                      </a:r>
                      <a:r>
                        <a:rPr lang="it-IT" sz="1600" b="1" spc="-45" dirty="0">
                          <a:latin typeface="+mn-lt"/>
                          <a:cs typeface="Calibri"/>
                        </a:rPr>
                        <a:t> </a:t>
                      </a:r>
                      <a:r>
                        <a:rPr lang="it-IT" sz="1600" b="1" dirty="0">
                          <a:latin typeface="+mn-lt"/>
                          <a:cs typeface="Calibri"/>
                        </a:rPr>
                        <a:t>Primi</a:t>
                      </a:r>
                      <a:r>
                        <a:rPr lang="it-IT" sz="1600" b="1" spc="-5" dirty="0">
                          <a:latin typeface="+mn-lt"/>
                          <a:cs typeface="Calibri"/>
                        </a:rPr>
                        <a:t> </a:t>
                      </a:r>
                      <a:r>
                        <a:rPr lang="it-IT" sz="1600" b="1" spc="-10" dirty="0">
                          <a:latin typeface="+mn-lt"/>
                          <a:cs typeface="Calibri"/>
                        </a:rPr>
                        <a:t>İşveren</a:t>
                      </a:r>
                      <a:r>
                        <a:rPr lang="it-IT" sz="1600" b="1" spc="-40" dirty="0">
                          <a:latin typeface="+mn-lt"/>
                          <a:cs typeface="Calibri"/>
                        </a:rPr>
                        <a:t> </a:t>
                      </a:r>
                      <a:r>
                        <a:rPr lang="it-IT" sz="1600" b="1" dirty="0">
                          <a:latin typeface="+mn-lt"/>
                          <a:cs typeface="Calibri"/>
                        </a:rPr>
                        <a:t>Hissesi</a:t>
                      </a:r>
                      <a:r>
                        <a:rPr lang="it-IT" sz="1600" b="1" spc="-25" dirty="0">
                          <a:latin typeface="+mn-lt"/>
                          <a:cs typeface="Calibri"/>
                        </a:rPr>
                        <a:t> </a:t>
                      </a:r>
                      <a:r>
                        <a:rPr lang="it-IT" sz="1600" b="1" spc="-10" dirty="0">
                          <a:latin typeface="+mn-lt"/>
                          <a:cs typeface="Calibri"/>
                        </a:rPr>
                        <a:t>Desteği</a:t>
                      </a:r>
                      <a:endParaRPr lang="it-IT" sz="1600" dirty="0">
                        <a:latin typeface="+mn-lt"/>
                        <a:cs typeface="Calibri"/>
                      </a:endParaRPr>
                    </a:p>
                  </a:txBody>
                  <a:tcPr/>
                </a:tc>
                <a:tc>
                  <a:txBody>
                    <a:bodyPr/>
                    <a:lstStyle/>
                    <a:p>
                      <a:r>
                        <a:rPr lang="tr-TR" sz="1600" b="0" i="0" dirty="0" smtClean="0">
                          <a:solidFill>
                            <a:schemeClr val="dk1"/>
                          </a:solidFill>
                          <a:effectLst/>
                          <a:latin typeface="+mn-lt"/>
                          <a:ea typeface="+mn-ea"/>
                          <a:cs typeface="+mn-cs"/>
                        </a:rPr>
                        <a:t>26.556.144 TL </a:t>
                      </a:r>
                      <a:r>
                        <a:rPr lang="tr-TR" sz="1600" b="1" i="0" dirty="0">
                          <a:solidFill>
                            <a:schemeClr val="dk1"/>
                          </a:solidFill>
                          <a:effectLst/>
                          <a:latin typeface="+mn-lt"/>
                          <a:ea typeface="+mn-ea"/>
                          <a:cs typeface="+mn-cs"/>
                        </a:rPr>
                        <a:t>(8 Yıl)</a:t>
                      </a:r>
                      <a:endParaRPr lang="tr-TR" sz="1600" dirty="0"/>
                    </a:p>
                  </a:txBody>
                  <a:tcPr/>
                </a:tc>
                <a:tc>
                  <a:txBody>
                    <a:bodyPr/>
                    <a:lstStyle/>
                    <a:p>
                      <a:r>
                        <a:rPr lang="tr-TR" sz="1600" b="0" i="0" dirty="0" smtClean="0">
                          <a:solidFill>
                            <a:schemeClr val="dk1"/>
                          </a:solidFill>
                          <a:effectLst/>
                          <a:latin typeface="+mn-lt"/>
                          <a:ea typeface="+mn-ea"/>
                          <a:cs typeface="+mn-cs"/>
                        </a:rPr>
                        <a:t>26.556.144 TL </a:t>
                      </a:r>
                      <a:r>
                        <a:rPr lang="tr-TR" sz="1600" b="1" i="0" dirty="0" smtClean="0">
                          <a:solidFill>
                            <a:schemeClr val="dk1"/>
                          </a:solidFill>
                          <a:effectLst/>
                          <a:latin typeface="+mn-lt"/>
                          <a:ea typeface="+mn-ea"/>
                          <a:cs typeface="+mn-cs"/>
                        </a:rPr>
                        <a:t>(8 </a:t>
                      </a:r>
                      <a:r>
                        <a:rPr lang="tr-TR" sz="1600" b="1" i="0" dirty="0">
                          <a:solidFill>
                            <a:schemeClr val="dk1"/>
                          </a:solidFill>
                          <a:effectLst/>
                          <a:latin typeface="+mn-lt"/>
                          <a:ea typeface="+mn-ea"/>
                          <a:cs typeface="+mn-cs"/>
                        </a:rPr>
                        <a:t>Yıl)</a:t>
                      </a:r>
                      <a:endParaRPr lang="tr-TR" sz="1600" dirty="0"/>
                    </a:p>
                  </a:txBody>
                  <a:tcPr/>
                </a:tc>
                <a:extLst>
                  <a:ext uri="{0D108BD9-81ED-4DB2-BD59-A6C34878D82A}">
                    <a16:rowId xmlns:a16="http://schemas.microsoft.com/office/drawing/2014/main" val="3175186469"/>
                  </a:ext>
                </a:extLst>
              </a:tr>
              <a:tr h="404279">
                <a:tc>
                  <a:txBody>
                    <a:bodyPr/>
                    <a:lstStyle/>
                    <a:p>
                      <a:r>
                        <a:rPr lang="tr-TR" sz="1600" b="1" dirty="0" smtClean="0"/>
                        <a:t> Vergi </a:t>
                      </a:r>
                      <a:r>
                        <a:rPr lang="tr-TR" sz="1600" b="1" dirty="0"/>
                        <a:t>İndirimi </a:t>
                      </a:r>
                      <a:r>
                        <a:rPr lang="tr-TR" sz="1600" b="1" dirty="0" smtClean="0"/>
                        <a:t>Desteği (Azami)</a:t>
                      </a:r>
                      <a:endParaRPr lang="tr-TR" sz="1600" b="1" dirty="0"/>
                    </a:p>
                  </a:txBody>
                  <a:tcPr/>
                </a:tc>
                <a:tc>
                  <a:txBody>
                    <a:bodyPr/>
                    <a:lstStyle/>
                    <a:p>
                      <a:r>
                        <a:rPr lang="tr-TR" sz="1600" b="0" i="0" dirty="0" smtClean="0">
                          <a:solidFill>
                            <a:schemeClr val="dk1"/>
                          </a:solidFill>
                          <a:effectLst/>
                          <a:latin typeface="+mn-lt"/>
                          <a:ea typeface="+mn-ea"/>
                          <a:cs typeface="+mn-cs"/>
                        </a:rPr>
                        <a:t>175.000.000 TL </a:t>
                      </a:r>
                      <a:r>
                        <a:rPr lang="tr-TR" sz="1600" b="1" i="0" dirty="0" smtClean="0">
                          <a:solidFill>
                            <a:schemeClr val="dk1"/>
                          </a:solidFill>
                          <a:effectLst/>
                          <a:latin typeface="+mn-lt"/>
                          <a:ea typeface="+mn-ea"/>
                          <a:cs typeface="+mn-cs"/>
                        </a:rPr>
                        <a:t>(%60 indirim, %50 YKO</a:t>
                      </a:r>
                      <a:r>
                        <a:rPr lang="tr-TR" sz="1600" b="1" i="0" baseline="0" dirty="0" smtClean="0">
                          <a:solidFill>
                            <a:schemeClr val="dk1"/>
                          </a:solidFill>
                          <a:effectLst/>
                          <a:latin typeface="+mn-lt"/>
                          <a:ea typeface="+mn-ea"/>
                          <a:cs typeface="+mn-cs"/>
                        </a:rPr>
                        <a:t>)</a:t>
                      </a:r>
                      <a:endParaRPr lang="tr-TR" sz="1600" b="1" dirty="0"/>
                    </a:p>
                  </a:txBody>
                  <a:tcPr/>
                </a:tc>
                <a:tc>
                  <a:txBody>
                    <a:bodyPr/>
                    <a:lstStyle/>
                    <a:p>
                      <a:r>
                        <a:rPr lang="tr-TR" sz="1600" b="0" i="0" dirty="0" smtClean="0">
                          <a:solidFill>
                            <a:schemeClr val="dk1"/>
                          </a:solidFill>
                          <a:effectLst/>
                          <a:latin typeface="+mn-lt"/>
                          <a:ea typeface="+mn-ea"/>
                          <a:cs typeface="+mn-cs"/>
                        </a:rPr>
                        <a:t>187.500.000 TL </a:t>
                      </a:r>
                      <a:r>
                        <a:rPr lang="tr-TR" sz="1600" b="1" i="0" dirty="0" smtClean="0">
                          <a:solidFill>
                            <a:schemeClr val="dk1"/>
                          </a:solidFill>
                          <a:effectLst/>
                          <a:latin typeface="+mn-lt"/>
                          <a:ea typeface="+mn-ea"/>
                          <a:cs typeface="+mn-cs"/>
                        </a:rPr>
                        <a:t>(%60 indirim, %50 YKO</a:t>
                      </a:r>
                      <a:r>
                        <a:rPr lang="tr-TR" sz="1600" b="1" i="0" baseline="0" dirty="0" smtClean="0">
                          <a:solidFill>
                            <a:schemeClr val="dk1"/>
                          </a:solidFill>
                          <a:effectLst/>
                          <a:latin typeface="+mn-lt"/>
                          <a:ea typeface="+mn-ea"/>
                          <a:cs typeface="+mn-cs"/>
                        </a:rPr>
                        <a:t>)</a:t>
                      </a:r>
                      <a:endParaRPr lang="tr-TR" sz="1600" b="1" dirty="0"/>
                    </a:p>
                  </a:txBody>
                  <a:tcPr/>
                </a:tc>
                <a:extLst>
                  <a:ext uri="{0D108BD9-81ED-4DB2-BD59-A6C34878D82A}">
                    <a16:rowId xmlns:a16="http://schemas.microsoft.com/office/drawing/2014/main" val="2464317124"/>
                  </a:ext>
                </a:extLst>
              </a:tr>
              <a:tr h="383021">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1" dirty="0" smtClean="0"/>
                        <a:t> Faiz </a:t>
                      </a:r>
                      <a:r>
                        <a:rPr lang="tr-TR" sz="1600" b="1" dirty="0"/>
                        <a:t>/ Kar Payı Desteği</a:t>
                      </a:r>
                    </a:p>
                  </a:txBody>
                  <a:tcPr/>
                </a:tc>
                <a:tc>
                  <a:txBody>
                    <a:bodyPr/>
                    <a:lstStyle/>
                    <a:p>
                      <a:r>
                        <a:rPr lang="tr-TR" sz="1600" b="0" i="0" dirty="0" smtClean="0">
                          <a:solidFill>
                            <a:schemeClr val="dk1"/>
                          </a:solidFill>
                          <a:effectLst/>
                          <a:latin typeface="+mn-lt"/>
                          <a:ea typeface="+mn-ea"/>
                          <a:cs typeface="+mn-cs"/>
                        </a:rPr>
                        <a:t>100.000.000 </a:t>
                      </a:r>
                      <a:r>
                        <a:rPr lang="tr-TR" sz="1600" b="0" i="0" baseline="0" dirty="0" smtClean="0">
                          <a:solidFill>
                            <a:schemeClr val="dk1"/>
                          </a:solidFill>
                          <a:effectLst/>
                          <a:latin typeface="+mn-lt"/>
                          <a:ea typeface="+mn-ea"/>
                          <a:cs typeface="+mn-cs"/>
                        </a:rPr>
                        <a:t>TL </a:t>
                      </a:r>
                      <a:r>
                        <a:rPr lang="tr-TR" sz="1600" b="1" dirty="0" smtClean="0">
                          <a:solidFill>
                            <a:schemeClr val="tx1"/>
                          </a:solidFill>
                        </a:rPr>
                        <a:t>(Yatırım tutarının</a:t>
                      </a:r>
                      <a:r>
                        <a:rPr lang="tr-TR" sz="1600" b="1" baseline="0" dirty="0" smtClean="0">
                          <a:solidFill>
                            <a:schemeClr val="tx1"/>
                          </a:solidFill>
                        </a:rPr>
                        <a:t> </a:t>
                      </a:r>
                      <a:r>
                        <a:rPr lang="tr-TR" sz="1600" b="1" baseline="0" dirty="0" err="1" smtClean="0">
                          <a:solidFill>
                            <a:schemeClr val="tx1"/>
                          </a:solidFill>
                        </a:rPr>
                        <a:t>max</a:t>
                      </a:r>
                      <a:r>
                        <a:rPr lang="tr-TR" sz="1600" b="1" baseline="0" dirty="0" smtClean="0">
                          <a:solidFill>
                            <a:schemeClr val="tx1"/>
                          </a:solidFill>
                        </a:rPr>
                        <a:t>. %20’si)</a:t>
                      </a:r>
                      <a:endParaRPr lang="tr-TR" sz="1600" dirty="0"/>
                    </a:p>
                  </a:txBody>
                  <a:tcPr/>
                </a:tc>
                <a:tc>
                  <a:txBody>
                    <a:bodyPr/>
                    <a:lstStyle/>
                    <a:p>
                      <a:r>
                        <a:rPr lang="tr-TR" sz="1600" b="0" i="0" dirty="0" smtClean="0">
                          <a:solidFill>
                            <a:schemeClr val="dk1"/>
                          </a:solidFill>
                          <a:effectLst/>
                          <a:latin typeface="+mn-lt"/>
                          <a:ea typeface="+mn-ea"/>
                          <a:cs typeface="+mn-cs"/>
                        </a:rPr>
                        <a:t>-</a:t>
                      </a:r>
                      <a:endParaRPr lang="tr-TR" sz="1600" dirty="0"/>
                    </a:p>
                  </a:txBody>
                  <a:tcPr/>
                </a:tc>
                <a:extLst>
                  <a:ext uri="{0D108BD9-81ED-4DB2-BD59-A6C34878D82A}">
                    <a16:rowId xmlns:a16="http://schemas.microsoft.com/office/drawing/2014/main" val="3323778911"/>
                  </a:ext>
                </a:extLst>
              </a:tr>
              <a:tr h="444139">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1" dirty="0" smtClean="0"/>
                        <a:t> Makine </a:t>
                      </a:r>
                      <a:r>
                        <a:rPr lang="tr-TR" sz="1600" b="1" dirty="0"/>
                        <a:t>Desteği</a:t>
                      </a:r>
                    </a:p>
                  </a:txBody>
                  <a:tcPr/>
                </a:tc>
                <a:tc>
                  <a:txBody>
                    <a:bodyPr/>
                    <a:lstStyle/>
                    <a:p>
                      <a:r>
                        <a:rPr lang="tr-TR" sz="1600" dirty="0" smtClean="0"/>
                        <a:t>-</a:t>
                      </a:r>
                      <a:endParaRPr lang="tr-TR" sz="1600" b="1" dirty="0">
                        <a:solidFill>
                          <a:schemeClr val="tx1"/>
                        </a:solidFill>
                      </a:endParaRPr>
                    </a:p>
                  </a:txBody>
                  <a:tcPr/>
                </a:tc>
                <a:tc>
                  <a:txBody>
                    <a:bodyPr/>
                    <a:lstStyle/>
                    <a:p>
                      <a:r>
                        <a:rPr lang="tr-TR" sz="1600" baseline="0" dirty="0" smtClean="0"/>
                        <a:t>75 milyon TL</a:t>
                      </a:r>
                      <a:r>
                        <a:rPr lang="tr-TR" sz="1600" dirty="0" smtClean="0"/>
                        <a:t> </a:t>
                      </a:r>
                      <a:r>
                        <a:rPr lang="tr-TR" sz="1600" b="1" dirty="0" smtClean="0">
                          <a:solidFill>
                            <a:schemeClr val="tx1"/>
                          </a:solidFill>
                        </a:rPr>
                        <a:t>(Yatırım tutarının</a:t>
                      </a:r>
                      <a:r>
                        <a:rPr lang="tr-TR" sz="1600" b="1" baseline="0" dirty="0" smtClean="0">
                          <a:solidFill>
                            <a:schemeClr val="tx1"/>
                          </a:solidFill>
                        </a:rPr>
                        <a:t> </a:t>
                      </a:r>
                      <a:r>
                        <a:rPr lang="tr-TR" sz="1600" b="1" baseline="0" dirty="0" err="1" smtClean="0">
                          <a:solidFill>
                            <a:schemeClr val="tx1"/>
                          </a:solidFill>
                        </a:rPr>
                        <a:t>max</a:t>
                      </a:r>
                      <a:r>
                        <a:rPr lang="tr-TR" sz="1600" b="1" baseline="0" dirty="0" smtClean="0">
                          <a:solidFill>
                            <a:schemeClr val="tx1"/>
                          </a:solidFill>
                        </a:rPr>
                        <a:t>. %15’i)</a:t>
                      </a:r>
                      <a:endParaRPr lang="tr-TR" sz="1600" b="1" dirty="0">
                        <a:solidFill>
                          <a:schemeClr val="tx1"/>
                        </a:solidFill>
                      </a:endParaRPr>
                    </a:p>
                  </a:txBody>
                  <a:tcPr/>
                </a:tc>
                <a:extLst>
                  <a:ext uri="{0D108BD9-81ED-4DB2-BD59-A6C34878D82A}">
                    <a16:rowId xmlns:a16="http://schemas.microsoft.com/office/drawing/2014/main" val="3003533568"/>
                  </a:ext>
                </a:extLst>
              </a:tr>
              <a:tr h="495443">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lang="tr-TR" sz="1600" b="1" dirty="0" smtClean="0"/>
                        <a:t> Toplam Destek Tutarı</a:t>
                      </a:r>
                      <a:endParaRPr lang="tr-TR" sz="1600" b="1" dirty="0"/>
                    </a:p>
                  </a:txBody>
                  <a:tcPr/>
                </a:tc>
                <a:tc>
                  <a:txBody>
                    <a:bodyPr/>
                    <a:lstStyle/>
                    <a:p>
                      <a:r>
                        <a:rPr lang="tr-TR" sz="1600" b="1" dirty="0" smtClean="0">
                          <a:solidFill>
                            <a:schemeClr val="tx1"/>
                          </a:solidFill>
                        </a:rPr>
                        <a:t>365.556.144</a:t>
                      </a:r>
                      <a:r>
                        <a:rPr lang="tr-TR" sz="1600" b="1" baseline="0" dirty="0" smtClean="0">
                          <a:solidFill>
                            <a:schemeClr val="tx1"/>
                          </a:solidFill>
                        </a:rPr>
                        <a:t> TL</a:t>
                      </a:r>
                      <a:endParaRPr lang="tr-TR" sz="1600" b="1" dirty="0">
                        <a:solidFill>
                          <a:schemeClr val="tx1"/>
                        </a:solidFill>
                      </a:endParaRPr>
                    </a:p>
                  </a:txBody>
                  <a:tcPr/>
                </a:tc>
                <a:tc>
                  <a:txBody>
                    <a:bodyPr/>
                    <a:lstStyle/>
                    <a:p>
                      <a:r>
                        <a:rPr lang="tr-TR" sz="1600" b="1" dirty="0" smtClean="0">
                          <a:solidFill>
                            <a:schemeClr val="tx1"/>
                          </a:solidFill>
                        </a:rPr>
                        <a:t>353.056.144</a:t>
                      </a:r>
                      <a:r>
                        <a:rPr lang="tr-TR" sz="1600" b="1" baseline="0" dirty="0" smtClean="0">
                          <a:solidFill>
                            <a:schemeClr val="tx1"/>
                          </a:solidFill>
                        </a:rPr>
                        <a:t> TL</a:t>
                      </a:r>
                      <a:endParaRPr lang="tr-TR" sz="1600" b="1" dirty="0">
                        <a:solidFill>
                          <a:schemeClr val="tx1"/>
                        </a:solidFill>
                      </a:endParaRPr>
                    </a:p>
                  </a:txBody>
                  <a:tcPr/>
                </a:tc>
                <a:extLst>
                  <a:ext uri="{0D108BD9-81ED-4DB2-BD59-A6C34878D82A}">
                    <a16:rowId xmlns:a16="http://schemas.microsoft.com/office/drawing/2014/main" val="2551631497"/>
                  </a:ext>
                </a:extLst>
              </a:tr>
            </a:tbl>
          </a:graphicData>
        </a:graphic>
      </p:graphicFrame>
      <p:sp>
        <p:nvSpPr>
          <p:cNvPr id="5" name="Metin kutusu 4">
            <a:extLst>
              <a:ext uri="{FF2B5EF4-FFF2-40B4-BE49-F238E27FC236}">
                <a16:creationId xmlns:a16="http://schemas.microsoft.com/office/drawing/2014/main" id="{E119E7D5-5A76-8D0C-73A5-F706A14288D2}"/>
              </a:ext>
            </a:extLst>
          </p:cNvPr>
          <p:cNvSpPr txBox="1"/>
          <p:nvPr/>
        </p:nvSpPr>
        <p:spPr>
          <a:xfrm>
            <a:off x="6477000" y="3422915"/>
            <a:ext cx="990600" cy="461665"/>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tr-TR" sz="2400" b="1" i="0" u="none" strike="noStrike" kern="0" cap="none" spc="0" normalizeH="0" baseline="0" noProof="0" dirty="0">
                <a:ln>
                  <a:noFill/>
                </a:ln>
                <a:solidFill>
                  <a:srgbClr val="FF0000"/>
                </a:solidFill>
                <a:effectLst/>
                <a:uLnTx/>
                <a:uFillTx/>
                <a:latin typeface="Calibri"/>
                <a:ea typeface="+mn-ea"/>
                <a:cs typeface="+mn-cs"/>
              </a:rPr>
              <a:t>veya</a:t>
            </a:r>
          </a:p>
        </p:txBody>
      </p:sp>
      <p:sp>
        <p:nvSpPr>
          <p:cNvPr id="2" name="Dikdörtgen 1"/>
          <p:cNvSpPr/>
          <p:nvPr/>
        </p:nvSpPr>
        <p:spPr>
          <a:xfrm>
            <a:off x="187578" y="6430099"/>
            <a:ext cx="4765422" cy="369332"/>
          </a:xfrm>
          <a:prstGeom prst="rect">
            <a:avLst/>
          </a:prstGeom>
        </p:spPr>
        <p:txBody>
          <a:bodyPr wrap="square">
            <a:spAutoFit/>
          </a:bodyPr>
          <a:lstStyle/>
          <a:p>
            <a:r>
              <a:rPr lang="tr-TR" sz="1800" dirty="0">
                <a:solidFill>
                  <a:schemeClr val="dk1"/>
                </a:solidFill>
              </a:rPr>
              <a:t>(Banka faiz oranının </a:t>
            </a:r>
            <a:r>
              <a:rPr lang="tr-TR" sz="1800" dirty="0" smtClean="0">
                <a:solidFill>
                  <a:schemeClr val="dk1"/>
                </a:solidFill>
              </a:rPr>
              <a:t>%</a:t>
            </a:r>
            <a:r>
              <a:rPr lang="tr-TR" dirty="0">
                <a:solidFill>
                  <a:schemeClr val="dk1"/>
                </a:solidFill>
              </a:rPr>
              <a:t> </a:t>
            </a:r>
            <a:r>
              <a:rPr lang="tr-TR" dirty="0" smtClean="0">
                <a:solidFill>
                  <a:schemeClr val="dk1"/>
                </a:solidFill>
              </a:rPr>
              <a:t>37</a:t>
            </a:r>
            <a:r>
              <a:rPr lang="tr-TR" sz="1800" dirty="0" smtClean="0">
                <a:solidFill>
                  <a:schemeClr val="dk1"/>
                </a:solidFill>
              </a:rPr>
              <a:t> </a:t>
            </a:r>
            <a:r>
              <a:rPr lang="tr-TR" sz="1800" dirty="0">
                <a:solidFill>
                  <a:schemeClr val="dk1"/>
                </a:solidFill>
              </a:rPr>
              <a:t>olduğu varsayımı)</a:t>
            </a:r>
            <a:endParaRPr lang="tr-TR" dirty="0"/>
          </a:p>
        </p:txBody>
      </p:sp>
      <p:sp>
        <p:nvSpPr>
          <p:cNvPr id="11" name="object 67"/>
          <p:cNvSpPr txBox="1">
            <a:spLocks noGrp="1"/>
          </p:cNvSpPr>
          <p:nvPr>
            <p:ph type="sldNum" sz="quarter" idx="7"/>
          </p:nvPr>
        </p:nvSpPr>
        <p:spPr>
          <a:xfrm>
            <a:off x="11768963" y="6467154"/>
            <a:ext cx="259715" cy="179536"/>
          </a:xfrm>
          <a:prstGeom prst="rect">
            <a:avLst/>
          </a:prstGeom>
        </p:spPr>
        <p:txBody>
          <a:bodyPr vert="horz" wrap="square" lIns="0" tIns="0" rIns="0" bIns="0" rtlCol="0">
            <a:spAutoFit/>
          </a:bodyPr>
          <a:lstStyle/>
          <a:p>
            <a:pPr marL="38100">
              <a:lnSpc>
                <a:spcPts val="1425"/>
              </a:lnSpc>
            </a:pPr>
            <a:r>
              <a:rPr lang="tr-TR" spc="-25" dirty="0" smtClean="0"/>
              <a:t>20</a:t>
            </a:r>
            <a:endParaRPr spc="-25" dirty="0"/>
          </a:p>
        </p:txBody>
      </p:sp>
    </p:spTree>
    <p:extLst>
      <p:ext uri="{BB962C8B-B14F-4D97-AF65-F5344CB8AC3E}">
        <p14:creationId xmlns:p14="http://schemas.microsoft.com/office/powerpoint/2010/main" val="80695973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5B59-0981-69DE-0CB2-0C6DDA865E14}"/>
            </a:ext>
          </a:extLst>
        </p:cNvPr>
        <p:cNvGrpSpPr/>
        <p:nvPr/>
      </p:nvGrpSpPr>
      <p:grpSpPr>
        <a:xfrm>
          <a:off x="0" y="0"/>
          <a:ext cx="0" cy="0"/>
          <a:chOff x="0" y="0"/>
          <a:chExt cx="0" cy="0"/>
        </a:xfrm>
      </p:grpSpPr>
      <p:pic>
        <p:nvPicPr>
          <p:cNvPr id="16" name="object 16">
            <a:extLst>
              <a:ext uri="{FF2B5EF4-FFF2-40B4-BE49-F238E27FC236}">
                <a16:creationId xmlns:a16="http://schemas.microsoft.com/office/drawing/2014/main" id="{FF33146D-18C1-DEA0-93A8-8B213E1D2DE2}"/>
              </a:ext>
            </a:extLst>
          </p:cNvPr>
          <p:cNvPicPr/>
          <p:nvPr/>
        </p:nvPicPr>
        <p:blipFill>
          <a:blip r:embed="rId3" cstate="print"/>
          <a:stretch>
            <a:fillRect/>
          </a:stretch>
        </p:blipFill>
        <p:spPr>
          <a:xfrm>
            <a:off x="-1" y="115201"/>
            <a:ext cx="12192000" cy="455917"/>
          </a:xfrm>
          <a:prstGeom prst="rect">
            <a:avLst/>
          </a:prstGeom>
        </p:spPr>
      </p:pic>
      <p:sp>
        <p:nvSpPr>
          <p:cNvPr id="17" name="object 17">
            <a:extLst>
              <a:ext uri="{FF2B5EF4-FFF2-40B4-BE49-F238E27FC236}">
                <a16:creationId xmlns:a16="http://schemas.microsoft.com/office/drawing/2014/main" id="{C508D0C7-9D59-22C6-83E1-6630F6265D76}"/>
              </a:ext>
            </a:extLst>
          </p:cNvPr>
          <p:cNvSpPr txBox="1">
            <a:spLocks noGrp="1"/>
          </p:cNvSpPr>
          <p:nvPr>
            <p:ph type="title"/>
          </p:nvPr>
        </p:nvSpPr>
        <p:spPr>
          <a:xfrm>
            <a:off x="201574" y="93929"/>
            <a:ext cx="95520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mn-lt"/>
                <a:cs typeface="Arial"/>
              </a:rPr>
              <a:t>YEREL KALKINMA HAMLESİ -  BAŞVURU SÜRECİ</a:t>
            </a:r>
            <a:endParaRPr lang="en-US" dirty="0">
              <a:latin typeface="+mn-lt"/>
              <a:cs typeface="Arial"/>
            </a:endParaRPr>
          </a:p>
        </p:txBody>
      </p:sp>
      <p:sp>
        <p:nvSpPr>
          <p:cNvPr id="4" name="Metin kutusu 3"/>
          <p:cNvSpPr txBox="1"/>
          <p:nvPr/>
        </p:nvSpPr>
        <p:spPr>
          <a:xfrm>
            <a:off x="3926222" y="610541"/>
            <a:ext cx="7732377" cy="1477328"/>
          </a:xfrm>
          <a:prstGeom prst="rect">
            <a:avLst/>
          </a:prstGeom>
          <a:noFill/>
        </p:spPr>
        <p:txBody>
          <a:bodyPr wrap="square" rtlCol="0">
            <a:spAutoFit/>
          </a:bodyPr>
          <a:lstStyle/>
          <a:p>
            <a:r>
              <a:rPr lang="tr-TR" sz="1800" b="1" dirty="0" smtClean="0"/>
              <a:t>Çağrı Duyurusu ve Başvuru</a:t>
            </a:r>
            <a:r>
              <a:rPr lang="tr-TR" sz="1800" dirty="0" smtClean="0"/>
              <a:t>: </a:t>
            </a:r>
          </a:p>
          <a:p>
            <a:pPr marL="285750" indent="-285750">
              <a:buFont typeface="Wingdings" panose="05000000000000000000" pitchFamily="2" charset="2"/>
              <a:buChar char="Ø"/>
            </a:pPr>
            <a:r>
              <a:rPr lang="tr-TR" sz="1800" dirty="0" smtClean="0"/>
              <a:t>Başvuru Portalı: </a:t>
            </a:r>
            <a:r>
              <a:rPr lang="tr-TR" sz="1800" dirty="0" smtClean="0">
                <a:hlinkClick r:id="rId4"/>
              </a:rPr>
              <a:t>www.yerelkalkinmahamlesi.sanayi.gov.tr</a:t>
            </a:r>
            <a:endParaRPr lang="tr-TR" sz="1800" dirty="0" smtClean="0"/>
          </a:p>
          <a:p>
            <a:pPr marL="285750" indent="-285750">
              <a:buFont typeface="Wingdings" panose="05000000000000000000" pitchFamily="2" charset="2"/>
              <a:buChar char="Ø"/>
            </a:pPr>
            <a:r>
              <a:rPr lang="tr-TR" dirty="0" smtClean="0"/>
              <a:t>Her il için 4 konu</a:t>
            </a:r>
          </a:p>
          <a:p>
            <a:pPr marL="285750" indent="-285750">
              <a:buFont typeface="Wingdings" panose="05000000000000000000" pitchFamily="2" charset="2"/>
              <a:buChar char="Ø"/>
            </a:pPr>
            <a:r>
              <a:rPr lang="tr-TR" dirty="0" smtClean="0"/>
              <a:t>B</a:t>
            </a:r>
            <a:r>
              <a:rPr lang="tr-TR" sz="1800" dirty="0" smtClean="0"/>
              <a:t>aşvuru tarihleri </a:t>
            </a:r>
            <a:r>
              <a:rPr lang="tr-TR" sz="1800" b="1" dirty="0" smtClean="0"/>
              <a:t>02 Mart - 15 Mayıs 2026</a:t>
            </a:r>
          </a:p>
          <a:p>
            <a:pPr marL="285750" indent="-285750">
              <a:buFont typeface="Wingdings" panose="05000000000000000000" pitchFamily="2" charset="2"/>
              <a:buChar char="Ø"/>
            </a:pPr>
            <a:r>
              <a:rPr lang="tr-TR" dirty="0" smtClean="0"/>
              <a:t>E-TUYS üzerinden yetkilendirme işlemi tamamlanmış olmalı </a:t>
            </a:r>
            <a:endParaRPr lang="tr-TR" sz="1800" dirty="0" smtClean="0"/>
          </a:p>
        </p:txBody>
      </p:sp>
      <p:sp>
        <p:nvSpPr>
          <p:cNvPr id="12" name="Metin kutusu 11"/>
          <p:cNvSpPr txBox="1"/>
          <p:nvPr/>
        </p:nvSpPr>
        <p:spPr>
          <a:xfrm>
            <a:off x="3958870" y="2248672"/>
            <a:ext cx="8233130" cy="1200329"/>
          </a:xfrm>
          <a:prstGeom prst="rect">
            <a:avLst/>
          </a:prstGeom>
          <a:noFill/>
        </p:spPr>
        <p:txBody>
          <a:bodyPr wrap="square" rtlCol="0">
            <a:spAutoFit/>
          </a:bodyPr>
          <a:lstStyle/>
          <a:p>
            <a:r>
              <a:rPr lang="tr-TR" b="1" dirty="0" smtClean="0"/>
              <a:t>Ön Değerlendirme ve Revizyon:</a:t>
            </a:r>
          </a:p>
          <a:p>
            <a:pPr marL="285750" indent="-285750">
              <a:buFont typeface="Wingdings" panose="05000000000000000000" pitchFamily="2" charset="2"/>
              <a:buChar char="Ø"/>
            </a:pPr>
            <a:r>
              <a:rPr lang="tr-TR" dirty="0" smtClean="0"/>
              <a:t>İlgili 4 konuda yatırım, </a:t>
            </a:r>
          </a:p>
          <a:p>
            <a:pPr marL="285750" indent="-285750">
              <a:buFont typeface="Wingdings" panose="05000000000000000000" pitchFamily="2" charset="2"/>
              <a:buChar char="Ø"/>
            </a:pPr>
            <a:r>
              <a:rPr lang="tr-TR" dirty="0" smtClean="0"/>
              <a:t>Gerçek ve tüzel kişiler, en fazla 5 başvuru, sadece çevrimiçi başvuru, sonrasında başvuru kesinleştirme ya da revizyon (10 gün)</a:t>
            </a:r>
          </a:p>
        </p:txBody>
      </p:sp>
      <p:sp>
        <p:nvSpPr>
          <p:cNvPr id="13" name="Metin kutusu 12"/>
          <p:cNvSpPr txBox="1"/>
          <p:nvPr/>
        </p:nvSpPr>
        <p:spPr>
          <a:xfrm>
            <a:off x="3958870" y="3507369"/>
            <a:ext cx="8256324" cy="3139321"/>
          </a:xfrm>
          <a:prstGeom prst="rect">
            <a:avLst/>
          </a:prstGeom>
          <a:noFill/>
        </p:spPr>
        <p:txBody>
          <a:bodyPr wrap="square" rtlCol="0">
            <a:spAutoFit/>
          </a:bodyPr>
          <a:lstStyle/>
          <a:p>
            <a:r>
              <a:rPr lang="tr-TR" b="1" dirty="0" smtClean="0"/>
              <a:t>Kesin Başvuru Süreci (49 takvim günü)</a:t>
            </a:r>
            <a:endParaRPr lang="tr-TR" b="1" dirty="0"/>
          </a:p>
          <a:p>
            <a:r>
              <a:rPr lang="tr-TR" b="1" dirty="0" smtClean="0"/>
              <a:t>Başvuru Belgeleri: </a:t>
            </a:r>
          </a:p>
          <a:p>
            <a:pPr marL="285750" indent="-285750">
              <a:buFont typeface="Wingdings" panose="05000000000000000000" pitchFamily="2" charset="2"/>
              <a:buChar char="Ø"/>
            </a:pPr>
            <a:r>
              <a:rPr lang="tr-TR" dirty="0" smtClean="0"/>
              <a:t>Proje Fizibilitesi (zorunlu)</a:t>
            </a:r>
          </a:p>
          <a:p>
            <a:pPr marL="285750" indent="-285750">
              <a:buFont typeface="Wingdings" panose="05000000000000000000" pitchFamily="2" charset="2"/>
              <a:buChar char="Ø"/>
            </a:pPr>
            <a:r>
              <a:rPr lang="tr-TR" dirty="0"/>
              <a:t>P</a:t>
            </a:r>
            <a:r>
              <a:rPr lang="tr-TR" dirty="0" smtClean="0"/>
              <a:t>roje paydaşı ile imzalanan uzlaşı protokolü veya niyet mektubu (tercihe bağlı)</a:t>
            </a:r>
          </a:p>
          <a:p>
            <a:pPr marL="285750" indent="-285750">
              <a:buFont typeface="Wingdings" panose="05000000000000000000" pitchFamily="2" charset="2"/>
              <a:buChar char="Ø"/>
            </a:pPr>
            <a:r>
              <a:rPr lang="tr-TR" dirty="0" smtClean="0"/>
              <a:t>Temsile ve İlzama İlişkin </a:t>
            </a:r>
            <a:r>
              <a:rPr lang="tr-TR" dirty="0"/>
              <a:t>Y</a:t>
            </a:r>
            <a:r>
              <a:rPr lang="tr-TR" dirty="0" smtClean="0"/>
              <a:t>etki </a:t>
            </a:r>
            <a:r>
              <a:rPr lang="tr-TR" dirty="0"/>
              <a:t>B</a:t>
            </a:r>
            <a:r>
              <a:rPr lang="tr-TR" dirty="0" smtClean="0"/>
              <a:t>elgesi (imza sirküleri ya da imza beyannamesi) (zorunlu)</a:t>
            </a:r>
          </a:p>
          <a:p>
            <a:pPr marL="285750" indent="-285750">
              <a:buFont typeface="Wingdings" panose="05000000000000000000" pitchFamily="2" charset="2"/>
              <a:buChar char="Ø"/>
            </a:pPr>
            <a:r>
              <a:rPr lang="tr-TR" dirty="0" smtClean="0"/>
              <a:t>TOBB Kapasite Raporu (tevsi yatırımlarda zorunlu)</a:t>
            </a:r>
          </a:p>
          <a:p>
            <a:pPr marL="285750" indent="-285750">
              <a:buFont typeface="Wingdings" panose="05000000000000000000" pitchFamily="2" charset="2"/>
              <a:buChar char="Ø"/>
            </a:pPr>
            <a:r>
              <a:rPr lang="tr-TR" dirty="0" smtClean="0"/>
              <a:t>Vergi Levhası (zorunlu)</a:t>
            </a:r>
          </a:p>
          <a:p>
            <a:pPr marL="285750" indent="-285750">
              <a:buFont typeface="Wingdings" panose="05000000000000000000" pitchFamily="2" charset="2"/>
              <a:buChar char="Ø"/>
            </a:pPr>
            <a:r>
              <a:rPr lang="tr-TR" dirty="0" smtClean="0"/>
              <a:t>ÇED Durumuna İlişkin Yazı (tercihen)</a:t>
            </a:r>
          </a:p>
          <a:p>
            <a:pPr marL="285750" indent="-285750">
              <a:buFont typeface="Wingdings" panose="05000000000000000000" pitchFamily="2" charset="2"/>
              <a:buChar char="Ø"/>
            </a:pPr>
            <a:r>
              <a:rPr lang="tr-TR" dirty="0" smtClean="0"/>
              <a:t>Yatırım Yeri Mülkiyet Durumunu Gösterir Belge (tercihen)</a:t>
            </a:r>
          </a:p>
        </p:txBody>
      </p:sp>
      <p:sp>
        <p:nvSpPr>
          <p:cNvPr id="10" name="object 67"/>
          <p:cNvSpPr txBox="1">
            <a:spLocks noGrp="1"/>
          </p:cNvSpPr>
          <p:nvPr>
            <p:ph type="sldNum" sz="quarter" idx="7"/>
          </p:nvPr>
        </p:nvSpPr>
        <p:spPr>
          <a:xfrm>
            <a:off x="11768963" y="6467154"/>
            <a:ext cx="259715" cy="179536"/>
          </a:xfrm>
          <a:prstGeom prst="rect">
            <a:avLst/>
          </a:prstGeom>
        </p:spPr>
        <p:txBody>
          <a:bodyPr vert="horz" wrap="square" lIns="0" tIns="0" rIns="0" bIns="0" rtlCol="0">
            <a:spAutoFit/>
          </a:bodyPr>
          <a:lstStyle/>
          <a:p>
            <a:pPr marL="38100">
              <a:lnSpc>
                <a:spcPts val="1425"/>
              </a:lnSpc>
            </a:pPr>
            <a:r>
              <a:rPr lang="tr-TR" spc="-25" dirty="0" smtClean="0"/>
              <a:t>22</a:t>
            </a:r>
            <a:endParaRPr spc="-25" dirty="0"/>
          </a:p>
        </p:txBody>
      </p:sp>
      <p:pic>
        <p:nvPicPr>
          <p:cNvPr id="3" name="Resim 2"/>
          <p:cNvPicPr>
            <a:picLocks noChangeAspect="1"/>
          </p:cNvPicPr>
          <p:nvPr/>
        </p:nvPicPr>
        <p:blipFill>
          <a:blip r:embed="rId5"/>
          <a:stretch>
            <a:fillRect/>
          </a:stretch>
        </p:blipFill>
        <p:spPr>
          <a:xfrm>
            <a:off x="1752600" y="3667263"/>
            <a:ext cx="914400" cy="142737"/>
          </a:xfrm>
          <a:prstGeom prst="rect">
            <a:avLst/>
          </a:prstGeom>
        </p:spPr>
      </p:pic>
      <p:pic>
        <p:nvPicPr>
          <p:cNvPr id="6" name="Resim 5"/>
          <p:cNvPicPr>
            <a:picLocks noChangeAspect="1"/>
          </p:cNvPicPr>
          <p:nvPr/>
        </p:nvPicPr>
        <p:blipFill>
          <a:blip r:embed="rId6"/>
          <a:stretch>
            <a:fillRect/>
          </a:stretch>
        </p:blipFill>
        <p:spPr>
          <a:xfrm>
            <a:off x="574076" y="610541"/>
            <a:ext cx="3198278" cy="6112469"/>
          </a:xfrm>
          <a:prstGeom prst="rect">
            <a:avLst/>
          </a:prstGeom>
        </p:spPr>
      </p:pic>
    </p:spTree>
    <p:extLst>
      <p:ext uri="{BB962C8B-B14F-4D97-AF65-F5344CB8AC3E}">
        <p14:creationId xmlns:p14="http://schemas.microsoft.com/office/powerpoint/2010/main" val="759425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F5B59-0981-69DE-0CB2-0C6DDA865E14}"/>
            </a:ext>
          </a:extLst>
        </p:cNvPr>
        <p:cNvGrpSpPr/>
        <p:nvPr/>
      </p:nvGrpSpPr>
      <p:grpSpPr>
        <a:xfrm>
          <a:off x="0" y="0"/>
          <a:ext cx="0" cy="0"/>
          <a:chOff x="0" y="0"/>
          <a:chExt cx="0" cy="0"/>
        </a:xfrm>
      </p:grpSpPr>
      <p:pic>
        <p:nvPicPr>
          <p:cNvPr id="16" name="object 16">
            <a:extLst>
              <a:ext uri="{FF2B5EF4-FFF2-40B4-BE49-F238E27FC236}">
                <a16:creationId xmlns:a16="http://schemas.microsoft.com/office/drawing/2014/main" id="{FF33146D-18C1-DEA0-93A8-8B213E1D2DE2}"/>
              </a:ext>
            </a:extLst>
          </p:cNvPr>
          <p:cNvPicPr/>
          <p:nvPr/>
        </p:nvPicPr>
        <p:blipFill>
          <a:blip r:embed="rId3" cstate="print"/>
          <a:stretch>
            <a:fillRect/>
          </a:stretch>
        </p:blipFill>
        <p:spPr>
          <a:xfrm>
            <a:off x="-1" y="115201"/>
            <a:ext cx="12192000" cy="455917"/>
          </a:xfrm>
          <a:prstGeom prst="rect">
            <a:avLst/>
          </a:prstGeom>
        </p:spPr>
      </p:pic>
      <p:sp>
        <p:nvSpPr>
          <p:cNvPr id="17" name="object 17">
            <a:extLst>
              <a:ext uri="{FF2B5EF4-FFF2-40B4-BE49-F238E27FC236}">
                <a16:creationId xmlns:a16="http://schemas.microsoft.com/office/drawing/2014/main" id="{C508D0C7-9D59-22C6-83E1-6630F6265D76}"/>
              </a:ext>
            </a:extLst>
          </p:cNvPr>
          <p:cNvSpPr txBox="1">
            <a:spLocks noGrp="1"/>
          </p:cNvSpPr>
          <p:nvPr>
            <p:ph type="title"/>
          </p:nvPr>
        </p:nvSpPr>
        <p:spPr>
          <a:xfrm>
            <a:off x="194887" y="107497"/>
            <a:ext cx="9552026" cy="443070"/>
          </a:xfrm>
          <a:prstGeom prst="rect">
            <a:avLst/>
          </a:prstGeom>
        </p:spPr>
        <p:txBody>
          <a:bodyPr vert="horz" wrap="square" lIns="0" tIns="12065" rIns="0" bIns="0" rtlCol="0">
            <a:spAutoFit/>
          </a:bodyPr>
          <a:lstStyle/>
          <a:p>
            <a:pPr marL="13970">
              <a:lnSpc>
                <a:spcPct val="100000"/>
              </a:lnSpc>
              <a:spcBef>
                <a:spcPts val="95"/>
              </a:spcBef>
            </a:pPr>
            <a:r>
              <a:rPr lang="tr-TR" dirty="0" smtClean="0">
                <a:latin typeface="+mn-lt"/>
                <a:cs typeface="Arial"/>
              </a:rPr>
              <a:t>YEREL KALKINMA HAMLESİ – BAŞVURU SÜRECİ</a:t>
            </a:r>
            <a:endParaRPr lang="en-US" dirty="0">
              <a:latin typeface="+mn-lt"/>
              <a:cs typeface="Arial"/>
            </a:endParaRPr>
          </a:p>
        </p:txBody>
      </p:sp>
      <p:sp>
        <p:nvSpPr>
          <p:cNvPr id="4" name="Metin kutusu 3"/>
          <p:cNvSpPr txBox="1"/>
          <p:nvPr/>
        </p:nvSpPr>
        <p:spPr>
          <a:xfrm>
            <a:off x="3908706" y="914400"/>
            <a:ext cx="7732377" cy="120032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ysClr val="windowText" lastClr="000000"/>
                </a:solidFill>
                <a:effectLst/>
                <a:uLnTx/>
                <a:uFillTx/>
              </a:rPr>
              <a:t>Ajans</a:t>
            </a:r>
            <a:r>
              <a:rPr kumimoji="0" lang="tr-TR" sz="1800" b="1" i="0" u="none" strike="noStrike" kern="0" cap="none" spc="0" normalizeH="0" noProof="0" dirty="0" smtClean="0">
                <a:ln>
                  <a:noFill/>
                </a:ln>
                <a:solidFill>
                  <a:sysClr val="windowText" lastClr="000000"/>
                </a:solidFill>
                <a:effectLst/>
                <a:uLnTx/>
                <a:uFillTx/>
              </a:rPr>
              <a:t> Yönetim Kurulu Değerlendirmesi (45 Takvim Günü)</a:t>
            </a:r>
            <a:r>
              <a:rPr kumimoji="0" lang="tr-TR" sz="1800" b="0" i="0" u="none" strike="noStrike" kern="0" cap="none" spc="0" normalizeH="0" baseline="0" noProof="0" dirty="0" smtClean="0">
                <a:ln>
                  <a:noFill/>
                </a:ln>
                <a:solidFill>
                  <a:sysClr val="windowText" lastClr="000000"/>
                </a:solidFill>
                <a:effectLst/>
                <a:uLnTx/>
                <a:uFillTx/>
              </a:rPr>
              <a:t>: </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tr-TR" baseline="0" dirty="0" smtClean="0"/>
              <a:t>Ajans</a:t>
            </a:r>
            <a:r>
              <a:rPr lang="tr-TR" dirty="0" smtClean="0"/>
              <a:t> Yönetim Kurulu tarafından yatırımın olumlu/olumsuz yönlerini belirten YK Karar Tutanağı</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800" b="0" i="0" u="none" strike="noStrike" kern="0" cap="none" spc="0" normalizeH="0" baseline="0" noProof="0" dirty="0" smtClean="0">
                <a:ln>
                  <a:noFill/>
                </a:ln>
                <a:solidFill>
                  <a:sysClr val="windowText" lastClr="000000"/>
                </a:solidFill>
                <a:effectLst/>
                <a:uLnTx/>
                <a:uFillTx/>
              </a:rPr>
              <a:t>Desteklenebilir</a:t>
            </a:r>
            <a:r>
              <a:rPr kumimoji="0" lang="tr-TR" sz="1800" b="0" i="0" u="none" strike="noStrike" kern="0" cap="none" spc="0" normalizeH="0" noProof="0" dirty="0" smtClean="0">
                <a:ln>
                  <a:noFill/>
                </a:ln>
                <a:solidFill>
                  <a:sysClr val="windowText" lastClr="000000"/>
                </a:solidFill>
                <a:effectLst/>
                <a:uLnTx/>
                <a:uFillTx/>
              </a:rPr>
              <a:t> projelerin</a:t>
            </a:r>
            <a:r>
              <a:rPr lang="tr-TR" dirty="0" smtClean="0"/>
              <a:t> Bakanlığa gönderilmesi</a:t>
            </a:r>
            <a:endParaRPr kumimoji="0" lang="tr-TR" sz="1800" b="0" i="0" u="none" strike="noStrike" kern="0" cap="none" spc="0" normalizeH="0" baseline="0" noProof="0" dirty="0" smtClean="0">
              <a:ln>
                <a:noFill/>
              </a:ln>
              <a:solidFill>
                <a:sysClr val="windowText" lastClr="000000"/>
              </a:solidFill>
              <a:effectLst/>
              <a:uLnTx/>
              <a:uFillTx/>
            </a:endParaRPr>
          </a:p>
        </p:txBody>
      </p:sp>
      <p:sp>
        <p:nvSpPr>
          <p:cNvPr id="10" name="Metin kutusu 9"/>
          <p:cNvSpPr txBox="1"/>
          <p:nvPr/>
        </p:nvSpPr>
        <p:spPr>
          <a:xfrm>
            <a:off x="3890045" y="2667000"/>
            <a:ext cx="7732377" cy="203132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tr-TR" sz="1800" b="1" i="0" u="none" strike="noStrike" kern="0" cap="none" spc="0" normalizeH="0" baseline="0" noProof="0" dirty="0" smtClean="0">
                <a:ln>
                  <a:noFill/>
                </a:ln>
                <a:solidFill>
                  <a:sysClr val="windowText" lastClr="000000"/>
                </a:solidFill>
                <a:effectLst/>
                <a:uLnTx/>
                <a:uFillTx/>
              </a:rPr>
              <a:t>Komite</a:t>
            </a:r>
            <a:r>
              <a:rPr kumimoji="0" lang="tr-TR" sz="1800" b="1" i="0" u="none" strike="noStrike" kern="0" cap="none" spc="0" normalizeH="0" noProof="0" dirty="0" smtClean="0">
                <a:ln>
                  <a:noFill/>
                </a:ln>
                <a:solidFill>
                  <a:sysClr val="windowText" lastClr="000000"/>
                </a:solidFill>
                <a:effectLst/>
                <a:uLnTx/>
                <a:uFillTx/>
              </a:rPr>
              <a:t> Değerlendirmesi ve Destek Kararı:</a:t>
            </a:r>
            <a:endParaRPr kumimoji="0" lang="tr-TR" sz="1800" b="0" i="0" u="none" strike="noStrike" kern="0" cap="none" spc="0" normalizeH="0" baseline="0" noProof="0" dirty="0" smtClean="0">
              <a:ln>
                <a:noFill/>
              </a:ln>
              <a:solidFill>
                <a:sysClr val="windowText" lastClr="000000"/>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800" b="0" i="0" u="none" strike="noStrike" kern="0" cap="none" spc="0" normalizeH="0" baseline="0" noProof="0" dirty="0" smtClean="0">
                <a:ln>
                  <a:noFill/>
                </a:ln>
                <a:solidFill>
                  <a:sysClr val="windowText" lastClr="000000"/>
                </a:solidFill>
                <a:effectLst/>
                <a:uLnTx/>
                <a:uFillTx/>
              </a:rPr>
              <a:t>Bakan</a:t>
            </a:r>
            <a:r>
              <a:rPr kumimoji="0" lang="tr-TR" sz="1800" b="0" i="0" u="none" strike="noStrike" kern="0" cap="none" spc="0" normalizeH="0" noProof="0" dirty="0" smtClean="0">
                <a:ln>
                  <a:noFill/>
                </a:ln>
                <a:solidFill>
                  <a:sysClr val="windowText" lastClr="000000"/>
                </a:solidFill>
                <a:effectLst/>
                <a:uLnTx/>
                <a:uFillTx/>
              </a:rPr>
              <a:t> tarafından belirlenen, Bakanlık temsilcilerden 5 asil, 5 yedek üye</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tr-TR" noProof="0" dirty="0" smtClean="0"/>
              <a:t>Kabul, ret, revize, paydaş eşliğinde kabul vb.</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tr-TR" sz="1800" b="0" i="0" u="none" strike="noStrike" kern="0" cap="none" spc="0" normalizeH="0" dirty="0" smtClean="0">
                <a:ln>
                  <a:noFill/>
                </a:ln>
                <a:solidFill>
                  <a:sysClr val="windowText" lastClr="000000"/>
                </a:solidFill>
                <a:effectLst/>
                <a:uLnTx/>
                <a:uFillTx/>
              </a:rPr>
              <a:t>Komite kararları bağlayıcı</a:t>
            </a: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tr-TR" dirty="0" smtClean="0"/>
              <a:t>Destek kararı alınan projelere ayrı bir başvuru olmaksızın yatırım teşvik belgesi </a:t>
            </a:r>
            <a:endParaRPr kumimoji="0" lang="tr-TR" sz="1800" b="0" i="0" u="none" strike="noStrike" kern="0" cap="none" spc="0" normalizeH="0" dirty="0" smtClean="0">
              <a:ln>
                <a:noFill/>
              </a:ln>
              <a:solidFill>
                <a:sysClr val="windowText" lastClr="000000"/>
              </a:solidFill>
              <a:effectLst/>
              <a:uLnTx/>
              <a:uFillTx/>
            </a:endParaRPr>
          </a:p>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tr-TR" sz="1800" b="0" i="0" u="none" strike="noStrike" kern="0" cap="none" spc="0" normalizeH="0" noProof="0" dirty="0" smtClean="0">
              <a:ln>
                <a:noFill/>
              </a:ln>
              <a:solidFill>
                <a:sysClr val="windowText" lastClr="000000"/>
              </a:solidFill>
              <a:effectLst/>
              <a:uLnTx/>
              <a:uFillTx/>
            </a:endParaRPr>
          </a:p>
        </p:txBody>
      </p:sp>
      <p:sp>
        <p:nvSpPr>
          <p:cNvPr id="12" name="object 67"/>
          <p:cNvSpPr txBox="1">
            <a:spLocks noGrp="1"/>
          </p:cNvSpPr>
          <p:nvPr>
            <p:ph type="sldNum" sz="quarter" idx="7"/>
          </p:nvPr>
        </p:nvSpPr>
        <p:spPr>
          <a:xfrm>
            <a:off x="11768963" y="6467154"/>
            <a:ext cx="259715" cy="179536"/>
          </a:xfrm>
          <a:prstGeom prst="rect">
            <a:avLst/>
          </a:prstGeom>
        </p:spPr>
        <p:txBody>
          <a:bodyPr vert="horz" wrap="square" lIns="0" tIns="0" rIns="0" bIns="0" rtlCol="0">
            <a:spAutoFit/>
          </a:bodyPr>
          <a:lstStyle/>
          <a:p>
            <a:pPr marL="38100">
              <a:lnSpc>
                <a:spcPts val="1425"/>
              </a:lnSpc>
            </a:pPr>
            <a:r>
              <a:rPr lang="tr-TR" spc="-25" dirty="0" smtClean="0"/>
              <a:t>23</a:t>
            </a:r>
            <a:endParaRPr spc="-25" dirty="0"/>
          </a:p>
        </p:txBody>
      </p:sp>
      <p:pic>
        <p:nvPicPr>
          <p:cNvPr id="11" name="Resim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617662"/>
            <a:ext cx="3138741" cy="6164138"/>
          </a:xfrm>
          <a:prstGeom prst="rect">
            <a:avLst/>
          </a:prstGeom>
        </p:spPr>
      </p:pic>
      <p:pic>
        <p:nvPicPr>
          <p:cNvPr id="7" name="Resim 6"/>
          <p:cNvPicPr>
            <a:picLocks noChangeAspect="1"/>
          </p:cNvPicPr>
          <p:nvPr/>
        </p:nvPicPr>
        <p:blipFill>
          <a:blip r:embed="rId5"/>
          <a:stretch>
            <a:fillRect/>
          </a:stretch>
        </p:blipFill>
        <p:spPr>
          <a:xfrm>
            <a:off x="1676400" y="3638765"/>
            <a:ext cx="205758" cy="121931"/>
          </a:xfrm>
          <a:prstGeom prst="rect">
            <a:avLst/>
          </a:prstGeom>
        </p:spPr>
      </p:pic>
    </p:spTree>
    <p:extLst>
      <p:ext uri="{BB962C8B-B14F-4D97-AF65-F5344CB8AC3E}">
        <p14:creationId xmlns:p14="http://schemas.microsoft.com/office/powerpoint/2010/main" val="20169644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3867"/>
            <a:ext cx="12192000" cy="6858000"/>
            <a:chOff x="0" y="0"/>
            <a:chExt cx="12192000" cy="6858000"/>
          </a:xfrm>
        </p:grpSpPr>
        <p:pic>
          <p:nvPicPr>
            <p:cNvPr id="3" name="object 3"/>
            <p:cNvPicPr/>
            <p:nvPr/>
          </p:nvPicPr>
          <p:blipFill>
            <a:blip r:embed="rId2" cstate="print"/>
            <a:stretch>
              <a:fillRect/>
            </a:stretch>
          </p:blipFill>
          <p:spPr>
            <a:xfrm>
              <a:off x="0" y="0"/>
              <a:ext cx="12192000" cy="6858000"/>
            </a:xfrm>
            <a:prstGeom prst="rect">
              <a:avLst/>
            </a:prstGeom>
          </p:spPr>
        </p:pic>
        <p:pic>
          <p:nvPicPr>
            <p:cNvPr id="4" name="object 4"/>
            <p:cNvPicPr/>
            <p:nvPr/>
          </p:nvPicPr>
          <p:blipFill>
            <a:blip r:embed="rId3" cstate="print"/>
            <a:stretch>
              <a:fillRect/>
            </a:stretch>
          </p:blipFill>
          <p:spPr>
            <a:xfrm>
              <a:off x="203263" y="0"/>
              <a:ext cx="11988673" cy="6857998"/>
            </a:xfrm>
            <a:prstGeom prst="rect">
              <a:avLst/>
            </a:prstGeom>
          </p:spPr>
        </p:pic>
        <p:pic>
          <p:nvPicPr>
            <p:cNvPr id="5" name="object 5"/>
            <p:cNvPicPr/>
            <p:nvPr/>
          </p:nvPicPr>
          <p:blipFill>
            <a:blip r:embed="rId4" cstate="print"/>
            <a:stretch>
              <a:fillRect/>
            </a:stretch>
          </p:blipFill>
          <p:spPr>
            <a:xfrm>
              <a:off x="7362697" y="2032380"/>
              <a:ext cx="4829302" cy="4825617"/>
            </a:xfrm>
            <a:prstGeom prst="rect">
              <a:avLst/>
            </a:prstGeom>
          </p:spPr>
        </p:pic>
      </p:grpSp>
      <p:sp>
        <p:nvSpPr>
          <p:cNvPr id="7" name="object 7"/>
          <p:cNvSpPr txBox="1">
            <a:spLocks noGrp="1"/>
          </p:cNvSpPr>
          <p:nvPr>
            <p:ph type="title"/>
          </p:nvPr>
        </p:nvSpPr>
        <p:spPr>
          <a:xfrm>
            <a:off x="4572000" y="3225749"/>
            <a:ext cx="2746375" cy="452120"/>
          </a:xfrm>
          <a:prstGeom prst="rect">
            <a:avLst/>
          </a:prstGeom>
        </p:spPr>
        <p:txBody>
          <a:bodyPr vert="horz" wrap="square" lIns="0" tIns="12065" rIns="0" bIns="0" rtlCol="0">
            <a:spAutoFit/>
          </a:bodyPr>
          <a:lstStyle/>
          <a:p>
            <a:pPr marL="12700">
              <a:lnSpc>
                <a:spcPct val="100000"/>
              </a:lnSpc>
              <a:spcBef>
                <a:spcPts val="95"/>
              </a:spcBef>
            </a:pPr>
            <a:r>
              <a:rPr lang="tr-TR" b="0" spc="-40" dirty="0" smtClean="0">
                <a:latin typeface="Calibri"/>
                <a:cs typeface="Calibri"/>
              </a:rPr>
              <a:t>Arz ederim.</a:t>
            </a:r>
            <a:endParaRPr b="0" spc="-10" dirty="0">
              <a:latin typeface="Calibri"/>
              <a:cs typeface="Calibri"/>
            </a:endParaRPr>
          </a:p>
        </p:txBody>
      </p:sp>
      <p:pic>
        <p:nvPicPr>
          <p:cNvPr id="8" name="Resim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1400" y="1209040"/>
            <a:ext cx="1229360" cy="1229360"/>
          </a:xfrm>
          <a:prstGeom prst="rect">
            <a:avLst/>
          </a:prstGeom>
        </p:spPr>
      </p:pic>
      <p:pic>
        <p:nvPicPr>
          <p:cNvPr id="9" name="Resim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76400" y="1191069"/>
            <a:ext cx="5130775" cy="1265302"/>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3520</TotalTime>
  <Words>1026</Words>
  <Application>Microsoft Office PowerPoint</Application>
  <PresentationFormat>Geniş ekran</PresentationFormat>
  <Paragraphs>193</Paragraphs>
  <Slides>15</Slides>
  <Notes>3</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15</vt:i4>
      </vt:variant>
    </vt:vector>
  </HeadingPairs>
  <TitlesOfParts>
    <vt:vector size="21" baseType="lpstr">
      <vt:lpstr>Arial</vt:lpstr>
      <vt:lpstr>Arial MT</vt:lpstr>
      <vt:lpstr>Calibri</vt:lpstr>
      <vt:lpstr>Calibri Light</vt:lpstr>
      <vt:lpstr>Wingdings</vt:lpstr>
      <vt:lpstr>Office Theme</vt:lpstr>
      <vt:lpstr>PowerPoint Sunusu</vt:lpstr>
      <vt:lpstr>YEREL KALKINMA HAMLESİ PROGRAMI</vt:lpstr>
      <vt:lpstr>YEREL KALKINMA HAMLESİ PROGRAMI</vt:lpstr>
      <vt:lpstr>YEREL KALKINMA HAMLESİ PROGRAMI</vt:lpstr>
      <vt:lpstr>YEREL KALKINMA HAMLESİ PROGRAMI</vt:lpstr>
      <vt:lpstr>YENİ YATIRIM TEŞVİK SİSTEMİ</vt:lpstr>
      <vt:lpstr>YENİ YATIRIM TEŞVİK SİSTEMİ</vt:lpstr>
      <vt:lpstr>YENİ YATIRIM TEŞVİK SİSTEMİ</vt:lpstr>
      <vt:lpstr>YENİ YATIRIM TEŞVİK SİSTEMİ</vt:lpstr>
      <vt:lpstr>YENİ YATIRIM TEŞVİK SİSTEMİ</vt:lpstr>
      <vt:lpstr>YENİ YATIRIM TEŞVİK SİSTEMİ</vt:lpstr>
      <vt:lpstr>ÖRNEK HESAPLAMA (YEREL KALKINMA HAMLESİ)</vt:lpstr>
      <vt:lpstr>YEREL KALKINMA HAMLESİ -  BAŞVURU SÜRECİ</vt:lpstr>
      <vt:lpstr>YEREL KALKINMA HAMLESİ – BAŞVURU SÜRECİ</vt:lpstr>
      <vt:lpstr>Arz ederim.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Erol KAVAS</dc:creator>
  <cp:lastModifiedBy>Mustafa YÜCE</cp:lastModifiedBy>
  <cp:revision>122</cp:revision>
  <dcterms:created xsi:type="dcterms:W3CDTF">2025-06-16T13:02:41Z</dcterms:created>
  <dcterms:modified xsi:type="dcterms:W3CDTF">2026-04-01T11:28:14Z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2025-06-16T00:00:00Z</vt:filetime>
  </property>
  <property fmtid="{D5CDD505-2E9C-101B-9397-08002B2CF9AE}" pid="3" name="CreationDate--Text">
    <vt:lpwstr/>
  </property>
  <property fmtid="{D5CDD505-2E9C-101B-9397-08002B2CF9AE}" pid="4" name="Creator">
    <vt:lpwstr>PDFium</vt:lpwstr>
  </property>
  <property fmtid="{D5CDD505-2E9C-101B-9397-08002B2CF9AE}" pid="5" name="LastSaved">
    <vt:filetime>2025-06-16T00:00:00Z</vt:filetime>
  </property>
  <property fmtid="{D5CDD505-2E9C-101B-9397-08002B2CF9AE}" pid="6" name="Producer">
    <vt:lpwstr>PDFium</vt:lpwstr>
  </property>
</Properties>
</file>